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53900" cy="6845300"/>
  <p:notesSz cx="6858000" cy="9144000"/>
  <p:embeddedFontLst>
    <p:embeddedFont>
      <p:font typeface="Sansation Bold Italics" charset="1" panose="02000000000000000000"/>
      <p:regular r:id="rId18"/>
    </p:embeddedFont>
    <p:embeddedFont>
      <p:font typeface="Sansation Bold" charset="1" panose="02000000000000000000"/>
      <p:regular r:id="rId19"/>
    </p:embeddedFont>
    <p:embeddedFont>
      <p:font typeface="Sansation" charset="1" panose="02000000000000000000"/>
      <p:regular r:id="rId20"/>
    </p:embeddedFont>
    <p:embeddedFont>
      <p:font typeface="Canva Sans" charset="1" panose="020B0503030501040103"/>
      <p:regular r:id="rId21"/>
    </p:embeddedFont>
    <p:embeddedFont>
      <p:font typeface="Canva Sans Bold" charset="1" panose="020B0803030501040103"/>
      <p:regular r:id="rId22"/>
    </p:embeddedFont>
    <p:embeddedFont>
      <p:font typeface="Swiss 721 Devanagari Bold" charset="1" panose="020B0803020202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92.png" Type="http://schemas.openxmlformats.org/officeDocument/2006/relationships/image"/><Relationship Id="rId4" Target="../media/image9.png" Type="http://schemas.openxmlformats.org/officeDocument/2006/relationships/image"/><Relationship Id="rId5" Target="../media/image93.png" Type="http://schemas.openxmlformats.org/officeDocument/2006/relationships/image"/><Relationship Id="rId6" Target="../media/image48.png" Type="http://schemas.openxmlformats.org/officeDocument/2006/relationships/image"/><Relationship Id="rId7" Target="../media/image96.jpeg" Type="http://schemas.openxmlformats.org/officeDocument/2006/relationships/image"/><Relationship Id="rId8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3.jpeg" Type="http://schemas.openxmlformats.org/officeDocument/2006/relationships/image"/><Relationship Id="rId11" Target="../media/image104.png" Type="http://schemas.openxmlformats.org/officeDocument/2006/relationships/image"/><Relationship Id="rId12" Target="../media/image105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7.png" Type="http://schemas.openxmlformats.org/officeDocument/2006/relationships/image"/><Relationship Id="rId5" Target="../media/image98.png" Type="http://schemas.openxmlformats.org/officeDocument/2006/relationships/image"/><Relationship Id="rId6" Target="../media/image99.png" Type="http://schemas.openxmlformats.org/officeDocument/2006/relationships/image"/><Relationship Id="rId7" Target="../media/image100.png" Type="http://schemas.openxmlformats.org/officeDocument/2006/relationships/image"/><Relationship Id="rId8" Target="../media/image101.png" Type="http://schemas.openxmlformats.org/officeDocument/2006/relationships/image"/><Relationship Id="rId9" Target="../media/image10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6.png" Type="http://schemas.openxmlformats.org/officeDocument/2006/relationships/image"/><Relationship Id="rId4" Target="../media/image107.png" Type="http://schemas.openxmlformats.org/officeDocument/2006/relationships/image"/><Relationship Id="rId5" Target="../media/image108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png" Type="http://schemas.openxmlformats.org/officeDocument/2006/relationships/image"/><Relationship Id="rId16" Target="../media/image21.svg" Type="http://schemas.openxmlformats.org/officeDocument/2006/relationships/image"/><Relationship Id="rId17" Target="../media/image22.png" Type="http://schemas.openxmlformats.org/officeDocument/2006/relationships/image"/><Relationship Id="rId18" Target="../media/image23.svg" Type="http://schemas.openxmlformats.org/officeDocument/2006/relationships/image"/><Relationship Id="rId19" Target="../media/image24.png" Type="http://schemas.openxmlformats.org/officeDocument/2006/relationships/image"/><Relationship Id="rId2" Target="../media/image7.jpeg" Type="http://schemas.openxmlformats.org/officeDocument/2006/relationships/image"/><Relationship Id="rId20" Target="../media/image25.svg" Type="http://schemas.openxmlformats.org/officeDocument/2006/relationships/image"/><Relationship Id="rId21" Target="../media/image26.png" Type="http://schemas.openxmlformats.org/officeDocument/2006/relationships/image"/><Relationship Id="rId22" Target="../media/image27.png" Type="http://schemas.openxmlformats.org/officeDocument/2006/relationships/image"/><Relationship Id="rId23" Target="../media/image28.png" Type="http://schemas.openxmlformats.org/officeDocument/2006/relationships/image"/><Relationship Id="rId24" Target="../media/image29.svg" Type="http://schemas.openxmlformats.org/officeDocument/2006/relationships/image"/><Relationship Id="rId25" Target="../media/image30.png" Type="http://schemas.openxmlformats.org/officeDocument/2006/relationships/image"/><Relationship Id="rId26" Target="../media/image31.svg" Type="http://schemas.openxmlformats.org/officeDocument/2006/relationships/image"/><Relationship Id="rId27" Target="../media/image32.png" Type="http://schemas.openxmlformats.org/officeDocument/2006/relationships/image"/><Relationship Id="rId28" Target="../media/image33.png" Type="http://schemas.openxmlformats.org/officeDocument/2006/relationships/image"/><Relationship Id="rId29" Target="../media/image34.png" Type="http://schemas.openxmlformats.org/officeDocument/2006/relationships/image"/><Relationship Id="rId3" Target="../media/image8.png" Type="http://schemas.openxmlformats.org/officeDocument/2006/relationships/image"/><Relationship Id="rId30" Target="../media/image35.png" Type="http://schemas.openxmlformats.org/officeDocument/2006/relationships/image"/><Relationship Id="rId31" Target="../media/image36.svg" Type="http://schemas.openxmlformats.org/officeDocument/2006/relationships/image"/><Relationship Id="rId32" Target="../media/image37.png" Type="http://schemas.openxmlformats.org/officeDocument/2006/relationships/image"/><Relationship Id="rId33" Target="../media/image38.png" Type="http://schemas.openxmlformats.org/officeDocument/2006/relationships/image"/><Relationship Id="rId34" Target="../media/image39.svg" Type="http://schemas.openxmlformats.org/officeDocument/2006/relationships/image"/><Relationship Id="rId35" Target="../media/image40.png" Type="http://schemas.openxmlformats.org/officeDocument/2006/relationships/image"/><Relationship Id="rId36" Target="../media/image41.png" Type="http://schemas.openxmlformats.org/officeDocument/2006/relationships/image"/><Relationship Id="rId37" Target="../media/image42.png" Type="http://schemas.openxmlformats.org/officeDocument/2006/relationships/image"/><Relationship Id="rId38" Target="../media/image43.svg" Type="http://schemas.openxmlformats.org/officeDocument/2006/relationships/image"/><Relationship Id="rId39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jpe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50.png" Type="http://schemas.openxmlformats.org/officeDocument/2006/relationships/image"/><Relationship Id="rId13" Target="../media/image51.svg" Type="http://schemas.openxmlformats.org/officeDocument/2006/relationships/image"/><Relationship Id="rId14" Target="../media/image52.png" Type="http://schemas.openxmlformats.org/officeDocument/2006/relationships/image"/><Relationship Id="rId15" Target="../media/image53.png" Type="http://schemas.openxmlformats.org/officeDocument/2006/relationships/image"/><Relationship Id="rId16" Target="../media/image54.png" Type="http://schemas.openxmlformats.org/officeDocument/2006/relationships/image"/><Relationship Id="rId17" Target="../media/image55.svg" Type="http://schemas.openxmlformats.org/officeDocument/2006/relationships/image"/><Relationship Id="rId18" Target="../media/image56.png" Type="http://schemas.openxmlformats.org/officeDocument/2006/relationships/image"/><Relationship Id="rId19" Target="../media/image57.png" Type="http://schemas.openxmlformats.org/officeDocument/2006/relationships/image"/><Relationship Id="rId2" Target="../media/image7.jpeg" Type="http://schemas.openxmlformats.org/officeDocument/2006/relationships/image"/><Relationship Id="rId20" Target="../media/image58.svg" Type="http://schemas.openxmlformats.org/officeDocument/2006/relationships/image"/><Relationship Id="rId21" Target="../media/image59.png" Type="http://schemas.openxmlformats.org/officeDocument/2006/relationships/image"/><Relationship Id="rId22" Target="../media/image60.png" Type="http://schemas.openxmlformats.org/officeDocument/2006/relationships/image"/><Relationship Id="rId23" Target="../media/image61.svg" Type="http://schemas.openxmlformats.org/officeDocument/2006/relationships/image"/><Relationship Id="rId24" Target="../media/image62.png" Type="http://schemas.openxmlformats.org/officeDocument/2006/relationships/image"/><Relationship Id="rId25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8.png" Type="http://schemas.openxmlformats.org/officeDocument/2006/relationships/image"/><Relationship Id="rId8" Target="../media/image10.png" Type="http://schemas.openxmlformats.org/officeDocument/2006/relationships/image"/><Relationship Id="rId9" Target="../media/image4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2.png" Type="http://schemas.openxmlformats.org/officeDocument/2006/relationships/image"/><Relationship Id="rId12" Target="../media/image64.png" Type="http://schemas.openxmlformats.org/officeDocument/2006/relationships/image"/><Relationship Id="rId13" Target="../media/image65.png" Type="http://schemas.openxmlformats.org/officeDocument/2006/relationships/image"/><Relationship Id="rId14" Target="../media/image66.png" Type="http://schemas.openxmlformats.org/officeDocument/2006/relationships/image"/><Relationship Id="rId2" Target="../media/image7.jpeg" Type="http://schemas.openxmlformats.org/officeDocument/2006/relationships/image"/><Relationship Id="rId3" Target="../media/image9.png" Type="http://schemas.openxmlformats.org/officeDocument/2006/relationships/image"/><Relationship Id="rId4" Target="../media/image8.png" Type="http://schemas.openxmlformats.org/officeDocument/2006/relationships/image"/><Relationship Id="rId5" Target="../media/image10.png" Type="http://schemas.openxmlformats.org/officeDocument/2006/relationships/image"/><Relationship Id="rId6" Target="../media/image63.jpe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png" Type="http://schemas.openxmlformats.org/officeDocument/2006/relationships/image"/><Relationship Id="rId12" Target="../media/image71.png" Type="http://schemas.openxmlformats.org/officeDocument/2006/relationships/image"/><Relationship Id="rId13" Target="../media/image72.png" Type="http://schemas.openxmlformats.org/officeDocument/2006/relationships/image"/><Relationship Id="rId14" Target="../media/image73.png" Type="http://schemas.openxmlformats.org/officeDocument/2006/relationships/image"/><Relationship Id="rId15" Target="../media/image74.svg" Type="http://schemas.openxmlformats.org/officeDocument/2006/relationships/image"/><Relationship Id="rId16" Target="../media/image75.png" Type="http://schemas.openxmlformats.org/officeDocument/2006/relationships/image"/><Relationship Id="rId17" Target="../media/image76.png" Type="http://schemas.openxmlformats.org/officeDocument/2006/relationships/image"/><Relationship Id="rId18" Target="../media/image77.svg" Type="http://schemas.openxmlformats.org/officeDocument/2006/relationships/image"/><Relationship Id="rId19" Target="../media/image78.png" Type="http://schemas.openxmlformats.org/officeDocument/2006/relationships/image"/><Relationship Id="rId2" Target="../media/image7.jpeg" Type="http://schemas.openxmlformats.org/officeDocument/2006/relationships/image"/><Relationship Id="rId20" Target="../media/image79.svg" Type="http://schemas.openxmlformats.org/officeDocument/2006/relationships/image"/><Relationship Id="rId21" Target="../media/image80.png" Type="http://schemas.openxmlformats.org/officeDocument/2006/relationships/image"/><Relationship Id="rId22" Target="../media/image81.png" Type="http://schemas.openxmlformats.org/officeDocument/2006/relationships/image"/><Relationship Id="rId23" Target="../media/image82.png" Type="http://schemas.openxmlformats.org/officeDocument/2006/relationships/image"/><Relationship Id="rId24" Target="../media/image83.png" Type="http://schemas.openxmlformats.org/officeDocument/2006/relationships/image"/><Relationship Id="rId25" Target="../media/image84.svg" Type="http://schemas.openxmlformats.org/officeDocument/2006/relationships/image"/><Relationship Id="rId26" Target="../media/image85.png" Type="http://schemas.openxmlformats.org/officeDocument/2006/relationships/image"/><Relationship Id="rId27" Target="../media/image86.png" Type="http://schemas.openxmlformats.org/officeDocument/2006/relationships/image"/><Relationship Id="rId28" Target="../media/image87.png" Type="http://schemas.openxmlformats.org/officeDocument/2006/relationships/image"/><Relationship Id="rId29" Target="../media/image88.svg" Type="http://schemas.openxmlformats.org/officeDocument/2006/relationships/image"/><Relationship Id="rId3" Target="../media/image9.png" Type="http://schemas.openxmlformats.org/officeDocument/2006/relationships/image"/><Relationship Id="rId4" Target="../media/image8.png" Type="http://schemas.openxmlformats.org/officeDocument/2006/relationships/image"/><Relationship Id="rId5" Target="../media/image10.png" Type="http://schemas.openxmlformats.org/officeDocument/2006/relationships/image"/><Relationship Id="rId6" Target="../media/image67.jpeg" Type="http://schemas.openxmlformats.org/officeDocument/2006/relationships/image"/><Relationship Id="rId7" Target="../media/image48.png" Type="http://schemas.openxmlformats.org/officeDocument/2006/relationships/image"/><Relationship Id="rId8" Target="../media/image2.pn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9.png" Type="http://schemas.openxmlformats.org/officeDocument/2006/relationships/image"/><Relationship Id="rId4" Target="../media/image90.png" Type="http://schemas.openxmlformats.org/officeDocument/2006/relationships/image"/><Relationship Id="rId5" Target="../media/image91.jpeg" Type="http://schemas.openxmlformats.org/officeDocument/2006/relationships/image"/><Relationship Id="rId6" Target="../media/image9.png" Type="http://schemas.openxmlformats.org/officeDocument/2006/relationships/image"/><Relationship Id="rId7" Target="../media/image11.png" Type="http://schemas.openxmlformats.org/officeDocument/2006/relationships/image"/><Relationship Id="rId8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9.png" Type="http://schemas.openxmlformats.org/officeDocument/2006/relationships/image"/><Relationship Id="rId4" Target="../media/image92.png" Type="http://schemas.openxmlformats.org/officeDocument/2006/relationships/image"/><Relationship Id="rId5" Target="../media/image93.png" Type="http://schemas.openxmlformats.org/officeDocument/2006/relationships/image"/><Relationship Id="rId6" Target="../media/image48.png" Type="http://schemas.openxmlformats.org/officeDocument/2006/relationships/image"/><Relationship Id="rId7" Target="../media/image94.jpeg" Type="http://schemas.openxmlformats.org/officeDocument/2006/relationships/image"/><Relationship Id="rId8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92.png" Type="http://schemas.openxmlformats.org/officeDocument/2006/relationships/image"/><Relationship Id="rId4" Target="../media/image9.png" Type="http://schemas.openxmlformats.org/officeDocument/2006/relationships/image"/><Relationship Id="rId5" Target="../media/image93.png" Type="http://schemas.openxmlformats.org/officeDocument/2006/relationships/image"/><Relationship Id="rId6" Target="../media/image48.png" Type="http://schemas.openxmlformats.org/officeDocument/2006/relationships/image"/><Relationship Id="rId7" Target="../media/image95.jpeg" Type="http://schemas.openxmlformats.org/officeDocument/2006/relationships/image"/><Relationship Id="rId8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67616" cy="7010927"/>
          </a:xfrm>
          <a:custGeom>
            <a:avLst/>
            <a:gdLst/>
            <a:ahLst/>
            <a:cxnLst/>
            <a:rect r="r" b="b" t="t" l="l"/>
            <a:pathLst>
              <a:path h="7010927" w="12167616">
                <a:moveTo>
                  <a:pt x="0" y="0"/>
                </a:moveTo>
                <a:lnTo>
                  <a:pt x="12167616" y="0"/>
                </a:lnTo>
                <a:lnTo>
                  <a:pt x="12167616" y="7010927"/>
                </a:lnTo>
                <a:lnTo>
                  <a:pt x="0" y="7010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0" t="0" r="-124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10" y="3962"/>
            <a:ext cx="12167616" cy="6841236"/>
            <a:chOff x="0" y="0"/>
            <a:chExt cx="4815949" cy="27077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5949" cy="2707765"/>
            </a:xfrm>
            <a:custGeom>
              <a:avLst/>
              <a:gdLst/>
              <a:ahLst/>
              <a:cxnLst/>
              <a:rect r="r" b="b" t="t" l="l"/>
              <a:pathLst>
                <a:path h="2707765" w="4815949">
                  <a:moveTo>
                    <a:pt x="0" y="0"/>
                  </a:moveTo>
                  <a:lnTo>
                    <a:pt x="4815949" y="0"/>
                  </a:lnTo>
                  <a:lnTo>
                    <a:pt x="4815949" y="2707765"/>
                  </a:lnTo>
                  <a:lnTo>
                    <a:pt x="0" y="2707765"/>
                  </a:lnTo>
                  <a:close/>
                </a:path>
              </a:pathLst>
            </a:custGeom>
            <a:solidFill>
              <a:srgbClr val="2C1D4A">
                <a:alpha val="3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5949" cy="2745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61974" y="3235015"/>
            <a:ext cx="4498617" cy="2436751"/>
          </a:xfrm>
          <a:custGeom>
            <a:avLst/>
            <a:gdLst/>
            <a:ahLst/>
            <a:cxnLst/>
            <a:rect r="r" b="b" t="t" l="l"/>
            <a:pathLst>
              <a:path h="2436751" w="4498617">
                <a:moveTo>
                  <a:pt x="0" y="0"/>
                </a:moveTo>
                <a:lnTo>
                  <a:pt x="4498618" y="0"/>
                </a:lnTo>
                <a:lnTo>
                  <a:pt x="4498618" y="2436751"/>
                </a:lnTo>
                <a:lnTo>
                  <a:pt x="0" y="2436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54178" y="2180377"/>
            <a:ext cx="2897561" cy="190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5"/>
              </a:lnSpc>
            </a:pPr>
            <a:r>
              <a:rPr lang="en-US" b="true" sz="1403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Proyecto</a:t>
            </a:r>
          </a:p>
          <a:p>
            <a:pPr algn="r">
              <a:lnSpc>
                <a:spcPts val="3359"/>
              </a:lnSpc>
            </a:pPr>
            <a:r>
              <a:rPr lang="en-US" b="true" sz="2400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SILVOTECNIA SAS </a:t>
            </a:r>
          </a:p>
          <a:p>
            <a:pPr algn="r">
              <a:lnSpc>
                <a:spcPts val="3359"/>
              </a:lnSpc>
            </a:pPr>
            <a:r>
              <a:rPr lang="en-US" b="true" sz="2400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Angostura</a:t>
            </a:r>
          </a:p>
          <a:p>
            <a:pPr algn="r">
              <a:lnSpc>
                <a:spcPts val="3359"/>
              </a:lnSpc>
            </a:pPr>
            <a:r>
              <a:rPr lang="en-US" b="true" sz="2400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Cot -1505100 </a:t>
            </a:r>
          </a:p>
          <a:p>
            <a:pPr algn="r">
              <a:lnSpc>
                <a:spcPts val="3359"/>
              </a:lnSpc>
            </a:pPr>
            <a:r>
              <a:rPr lang="en-US" b="true" sz="2400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Mayo, 15 de 2025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22162" y="5643191"/>
            <a:ext cx="3981279" cy="563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5"/>
              </a:lnSpc>
            </a:pPr>
            <a:r>
              <a:rPr lang="en-US" b="true" sz="1403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Modalidad EPC </a:t>
            </a:r>
          </a:p>
          <a:p>
            <a:pPr algn="r">
              <a:lnSpc>
                <a:spcPts val="1259"/>
              </a:lnSpc>
            </a:pPr>
            <a:r>
              <a:rPr lang="en-US" b="true" sz="1056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ingeniería de diseño, adquisición de equipos, construcción puesta en marcha y legalización del proyecto,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67616" cy="6841236"/>
          </a:xfrm>
          <a:custGeom>
            <a:avLst/>
            <a:gdLst/>
            <a:ahLst/>
            <a:cxnLst/>
            <a:rect r="r" b="b" t="t" l="l"/>
            <a:pathLst>
              <a:path h="6841236" w="12167616">
                <a:moveTo>
                  <a:pt x="0" y="0"/>
                </a:moveTo>
                <a:lnTo>
                  <a:pt x="12167616" y="0"/>
                </a:lnTo>
                <a:lnTo>
                  <a:pt x="12167616" y="6841236"/>
                </a:lnTo>
                <a:lnTo>
                  <a:pt x="0" y="6841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6665852" y="4491733"/>
            <a:ext cx="2281552" cy="2349503"/>
          </a:xfrm>
          <a:custGeom>
            <a:avLst/>
            <a:gdLst/>
            <a:ahLst/>
            <a:cxnLst/>
            <a:rect r="r" b="b" t="t" l="l"/>
            <a:pathLst>
              <a:path h="2349503" w="2281552">
                <a:moveTo>
                  <a:pt x="0" y="0"/>
                </a:moveTo>
                <a:lnTo>
                  <a:pt x="2281552" y="0"/>
                </a:lnTo>
                <a:lnTo>
                  <a:pt x="2281552" y="2349503"/>
                </a:lnTo>
                <a:lnTo>
                  <a:pt x="0" y="2349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89060">
            <a:off x="1171956" y="844439"/>
            <a:ext cx="2816857" cy="2559796"/>
          </a:xfrm>
          <a:custGeom>
            <a:avLst/>
            <a:gdLst/>
            <a:ahLst/>
            <a:cxnLst/>
            <a:rect r="r" b="b" t="t" l="l"/>
            <a:pathLst>
              <a:path h="2559796" w="2816857">
                <a:moveTo>
                  <a:pt x="0" y="0"/>
                </a:moveTo>
                <a:lnTo>
                  <a:pt x="2816857" y="0"/>
                </a:lnTo>
                <a:lnTo>
                  <a:pt x="2816857" y="2559796"/>
                </a:lnTo>
                <a:lnTo>
                  <a:pt x="0" y="2559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-8671380">
            <a:off x="1004611" y="3745573"/>
            <a:ext cx="2816771" cy="2559768"/>
            <a:chOff x="0" y="0"/>
            <a:chExt cx="3755695" cy="34130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55644" cy="3412998"/>
            </a:xfrm>
            <a:custGeom>
              <a:avLst/>
              <a:gdLst/>
              <a:ahLst/>
              <a:cxnLst/>
              <a:rect r="r" b="b" t="t" l="l"/>
              <a:pathLst>
                <a:path h="3412998" w="3755644">
                  <a:moveTo>
                    <a:pt x="3755517" y="3412998"/>
                  </a:moveTo>
                  <a:lnTo>
                    <a:pt x="3755644" y="254"/>
                  </a:lnTo>
                  <a:lnTo>
                    <a:pt x="100838" y="0"/>
                  </a:lnTo>
                  <a:lnTo>
                    <a:pt x="127" y="71755"/>
                  </a:lnTo>
                  <a:lnTo>
                    <a:pt x="0" y="3412744"/>
                  </a:lnTo>
                  <a:lnTo>
                    <a:pt x="3755517" y="3412998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5181480">
            <a:off x="6063996" y="1558728"/>
            <a:ext cx="1546689" cy="1488529"/>
            <a:chOff x="0" y="0"/>
            <a:chExt cx="2062251" cy="19847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62226" cy="1984756"/>
            </a:xfrm>
            <a:custGeom>
              <a:avLst/>
              <a:gdLst/>
              <a:ahLst/>
              <a:cxnLst/>
              <a:rect r="r" b="b" t="t" l="l"/>
              <a:pathLst>
                <a:path h="1984756" w="2062226">
                  <a:moveTo>
                    <a:pt x="0" y="0"/>
                  </a:moveTo>
                  <a:lnTo>
                    <a:pt x="0" y="1984756"/>
                  </a:lnTo>
                  <a:lnTo>
                    <a:pt x="2062226" y="1984756"/>
                  </a:lnTo>
                  <a:lnTo>
                    <a:pt x="2062226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" b="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593836" y="0"/>
            <a:ext cx="3573780" cy="6839712"/>
          </a:xfrm>
          <a:custGeom>
            <a:avLst/>
            <a:gdLst/>
            <a:ahLst/>
            <a:cxnLst/>
            <a:rect r="r" b="b" t="t" l="l"/>
            <a:pathLst>
              <a:path h="6839712" w="3573780">
                <a:moveTo>
                  <a:pt x="0" y="0"/>
                </a:moveTo>
                <a:lnTo>
                  <a:pt x="3573780" y="0"/>
                </a:lnTo>
                <a:lnTo>
                  <a:pt x="3573780" y="6839712"/>
                </a:lnTo>
                <a:lnTo>
                  <a:pt x="0" y="6839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76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85973" y="5025457"/>
            <a:ext cx="2476506" cy="1341441"/>
          </a:xfrm>
          <a:custGeom>
            <a:avLst/>
            <a:gdLst/>
            <a:ahLst/>
            <a:cxnLst/>
            <a:rect r="r" b="b" t="t" l="l"/>
            <a:pathLst>
              <a:path h="1341441" w="2476506">
                <a:moveTo>
                  <a:pt x="0" y="0"/>
                </a:moveTo>
                <a:lnTo>
                  <a:pt x="2476506" y="0"/>
                </a:lnTo>
                <a:lnTo>
                  <a:pt x="2476506" y="1341440"/>
                </a:lnTo>
                <a:lnTo>
                  <a:pt x="0" y="1341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01411" y="5747680"/>
            <a:ext cx="4133202" cy="55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55"/>
              </a:lnSpc>
            </a:pPr>
            <a:r>
              <a:rPr lang="en-US" b="true" sz="1596" i="true" spc="1">
                <a:solidFill>
                  <a:srgbClr val="000000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I</a:t>
            </a:r>
            <a:r>
              <a:rPr lang="en-US" b="true" sz="1596" i="true" spc="1">
                <a:solidFill>
                  <a:srgbClr val="000000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nformación</a:t>
            </a:r>
          </a:p>
          <a:p>
            <a:pPr algn="r">
              <a:lnSpc>
                <a:spcPts val="2606"/>
              </a:lnSpc>
            </a:pPr>
            <a:r>
              <a:rPr lang="en-US" b="true" sz="3600" i="true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a tener en cuenta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5202" y="369050"/>
            <a:ext cx="7909411" cy="5756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26797" indent="-163399" lvl="1">
              <a:lnSpc>
                <a:spcPts val="2717"/>
              </a:lnSpc>
              <a:buFont typeface="Arial"/>
              <a:buChar char="•"/>
            </a:pPr>
            <a:r>
              <a:rPr lang="en-US" b="true" sz="151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El</a:t>
            </a:r>
            <a:r>
              <a:rPr lang="en-US" b="true" sz="151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 techo donde se instalarán los paneles solares debe cumplir con una resistencia mínima de 15 kg/m² para garantizar la seguridad y durabilidad de la instalación.</a:t>
            </a:r>
          </a:p>
          <a:p>
            <a:pPr algn="just">
              <a:lnSpc>
                <a:spcPts val="2717"/>
              </a:lnSpc>
            </a:pPr>
            <a:r>
              <a:rPr lang="en-US" b="true" sz="1513" i="true">
                <a:solidFill>
                  <a:srgbClr val="2C1D4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Soporte y Mantenimiento</a:t>
            </a:r>
          </a:p>
          <a:p>
            <a:pPr algn="just" marL="326797" indent="-163399" lvl="1">
              <a:lnSpc>
                <a:spcPts val="2717"/>
              </a:lnSpc>
              <a:buFont typeface="Arial"/>
              <a:buChar char="•"/>
            </a:pPr>
            <a:r>
              <a:rPr lang="en-US" b="true" sz="151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Soporte técnico remoto de 8 horas diarias, de lunes a viernes.</a:t>
            </a:r>
          </a:p>
          <a:p>
            <a:pPr algn="just" marL="326797" indent="-163399" lvl="1">
              <a:lnSpc>
                <a:spcPts val="2717"/>
              </a:lnSpc>
              <a:buFont typeface="Arial"/>
              <a:buChar char="•"/>
            </a:pPr>
            <a:r>
              <a:rPr lang="en-US" b="true" sz="151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Mantenimiento preventivo sin costo durante el primer año de operación, con dos visitas semestrales.</a:t>
            </a:r>
          </a:p>
          <a:p>
            <a:pPr algn="just" marL="326797" indent="-163399" lvl="1">
              <a:lnSpc>
                <a:spcPts val="2717"/>
              </a:lnSpc>
              <a:buFont typeface="Arial"/>
              <a:buChar char="•"/>
            </a:pPr>
            <a:r>
              <a:rPr lang="en-US" b="true" sz="151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Opción de adquirir una póliza de generación mínima con una cobertura de cinco años.</a:t>
            </a:r>
          </a:p>
          <a:p>
            <a:pPr algn="just" marL="326797" indent="-163399" lvl="1">
              <a:lnSpc>
                <a:spcPts val="2717"/>
              </a:lnSpc>
              <a:buFont typeface="Arial"/>
              <a:buChar char="•"/>
            </a:pPr>
            <a:r>
              <a:rPr lang="en-US" b="true" sz="151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Posibilidad de establecer un esquema de administración, operación y mantenimiento (AOM) a solicitud del cliente.</a:t>
            </a:r>
          </a:p>
          <a:p>
            <a:pPr algn="just">
              <a:lnSpc>
                <a:spcPts val="2717"/>
              </a:lnSpc>
            </a:pPr>
            <a:r>
              <a:rPr lang="en-US" b="true" sz="1513" i="true">
                <a:solidFill>
                  <a:srgbClr val="2C1D4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Calidad y Marcas Utilizadas</a:t>
            </a:r>
          </a:p>
          <a:p>
            <a:pPr algn="just" marL="326797" indent="-163399" lvl="1">
              <a:lnSpc>
                <a:spcPts val="2717"/>
              </a:lnSpc>
              <a:buFont typeface="Arial"/>
              <a:buChar char="•"/>
            </a:pPr>
            <a:r>
              <a:rPr lang="en-US" b="true" sz="151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Se utilizarán inversores Solis o Growatt, paneles solares de categoría Tier-1 y estructuras de aluminio. En caso de requerir una marca diferente, se notificará previamente al cliente.</a:t>
            </a:r>
          </a:p>
          <a:p>
            <a:pPr algn="just">
              <a:lnSpc>
                <a:spcPts val="2717"/>
              </a:lnSpc>
            </a:pPr>
            <a:r>
              <a:rPr lang="en-US" b="true" sz="151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Esta propuesta garantiza una instalación segura, eficiente y alineada con la normatividad vigente en Colombia, ofreciendo beneficios económicos y tributarios significativos.</a:t>
            </a:r>
          </a:p>
          <a:p>
            <a:pPr algn="just">
              <a:lnSpc>
                <a:spcPts val="2543"/>
              </a:lnSpc>
            </a:pPr>
          </a:p>
          <a:p>
            <a:pPr algn="just">
              <a:lnSpc>
                <a:spcPts val="2543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67817" y="6246219"/>
            <a:ext cx="1049922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b="true" sz="1200" i="true" spc="2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Página 10</a:t>
            </a:r>
            <a:r>
              <a:rPr lang="en-US" b="true" sz="1200" spc="2">
                <a:solidFill>
                  <a:srgbClr val="1A1A1A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 </a:t>
            </a:r>
            <a:r>
              <a:rPr lang="en-US" b="true" sz="1200" i="true" spc="2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de 11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962"/>
            <a:ext cx="12167616" cy="6986686"/>
          </a:xfrm>
          <a:custGeom>
            <a:avLst/>
            <a:gdLst/>
            <a:ahLst/>
            <a:cxnLst/>
            <a:rect r="r" b="b" t="t" l="l"/>
            <a:pathLst>
              <a:path h="6986686" w="12167616">
                <a:moveTo>
                  <a:pt x="0" y="0"/>
                </a:moveTo>
                <a:lnTo>
                  <a:pt x="12167616" y="0"/>
                </a:lnTo>
                <a:lnTo>
                  <a:pt x="12167616" y="6986686"/>
                </a:lnTo>
                <a:lnTo>
                  <a:pt x="0" y="6986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3" t="0" r="-106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10" y="0"/>
            <a:ext cx="12167616" cy="6845198"/>
            <a:chOff x="0" y="0"/>
            <a:chExt cx="481594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5949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5949">
                  <a:moveTo>
                    <a:pt x="0" y="0"/>
                  </a:moveTo>
                  <a:lnTo>
                    <a:pt x="4815949" y="0"/>
                  </a:lnTo>
                  <a:lnTo>
                    <a:pt x="481594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1D6E4">
                <a:alpha val="3686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594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402989" y="5288882"/>
            <a:ext cx="2476506" cy="1341441"/>
          </a:xfrm>
          <a:custGeom>
            <a:avLst/>
            <a:gdLst/>
            <a:ahLst/>
            <a:cxnLst/>
            <a:rect r="r" b="b" t="t" l="l"/>
            <a:pathLst>
              <a:path h="1341441" w="2476506">
                <a:moveTo>
                  <a:pt x="0" y="0"/>
                </a:moveTo>
                <a:lnTo>
                  <a:pt x="2476506" y="0"/>
                </a:lnTo>
                <a:lnTo>
                  <a:pt x="2476506" y="1341440"/>
                </a:lnTo>
                <a:lnTo>
                  <a:pt x="0" y="1341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80322" y="1321015"/>
            <a:ext cx="2031600" cy="2521267"/>
          </a:xfrm>
          <a:custGeom>
            <a:avLst/>
            <a:gdLst/>
            <a:ahLst/>
            <a:cxnLst/>
            <a:rect r="r" b="b" t="t" l="l"/>
            <a:pathLst>
              <a:path h="2521267" w="2031600">
                <a:moveTo>
                  <a:pt x="0" y="0"/>
                </a:moveTo>
                <a:lnTo>
                  <a:pt x="2031600" y="0"/>
                </a:lnTo>
                <a:lnTo>
                  <a:pt x="2031600" y="2521267"/>
                </a:lnTo>
                <a:lnTo>
                  <a:pt x="0" y="25212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944" t="0" r="-1909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70239" y="2240285"/>
            <a:ext cx="3329366" cy="1027714"/>
          </a:xfrm>
          <a:custGeom>
            <a:avLst/>
            <a:gdLst/>
            <a:ahLst/>
            <a:cxnLst/>
            <a:rect r="r" b="b" t="t" l="l"/>
            <a:pathLst>
              <a:path h="1027714" w="3329366">
                <a:moveTo>
                  <a:pt x="0" y="0"/>
                </a:moveTo>
                <a:lnTo>
                  <a:pt x="3329366" y="0"/>
                </a:lnTo>
                <a:lnTo>
                  <a:pt x="3329366" y="1027714"/>
                </a:lnTo>
                <a:lnTo>
                  <a:pt x="0" y="1027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6528" y="3600015"/>
            <a:ext cx="4597451" cy="1209856"/>
          </a:xfrm>
          <a:custGeom>
            <a:avLst/>
            <a:gdLst/>
            <a:ahLst/>
            <a:cxnLst/>
            <a:rect r="r" b="b" t="t" l="l"/>
            <a:pathLst>
              <a:path h="1209856" w="4597451">
                <a:moveTo>
                  <a:pt x="0" y="0"/>
                </a:moveTo>
                <a:lnTo>
                  <a:pt x="4597451" y="0"/>
                </a:lnTo>
                <a:lnTo>
                  <a:pt x="4597451" y="1209856"/>
                </a:lnTo>
                <a:lnTo>
                  <a:pt x="0" y="12098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6528" y="1895297"/>
            <a:ext cx="1683848" cy="1372703"/>
          </a:xfrm>
          <a:custGeom>
            <a:avLst/>
            <a:gdLst/>
            <a:ahLst/>
            <a:cxnLst/>
            <a:rect r="r" b="b" t="t" l="l"/>
            <a:pathLst>
              <a:path h="1372703" w="1683848">
                <a:moveTo>
                  <a:pt x="0" y="0"/>
                </a:moveTo>
                <a:lnTo>
                  <a:pt x="1683848" y="0"/>
                </a:lnTo>
                <a:lnTo>
                  <a:pt x="1683848" y="1372702"/>
                </a:lnTo>
                <a:lnTo>
                  <a:pt x="0" y="13727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404" t="-31934" r="-12409" b="-2852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74810" y="3600015"/>
            <a:ext cx="2310231" cy="1209856"/>
          </a:xfrm>
          <a:custGeom>
            <a:avLst/>
            <a:gdLst/>
            <a:ahLst/>
            <a:cxnLst/>
            <a:rect r="r" b="b" t="t" l="l"/>
            <a:pathLst>
              <a:path h="1209856" w="2310231">
                <a:moveTo>
                  <a:pt x="0" y="0"/>
                </a:moveTo>
                <a:lnTo>
                  <a:pt x="2310230" y="0"/>
                </a:lnTo>
                <a:lnTo>
                  <a:pt x="2310230" y="1209856"/>
                </a:lnTo>
                <a:lnTo>
                  <a:pt x="0" y="12098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3000" r="0" b="-4795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57138" y="1895297"/>
            <a:ext cx="3491701" cy="1320150"/>
          </a:xfrm>
          <a:custGeom>
            <a:avLst/>
            <a:gdLst/>
            <a:ahLst/>
            <a:cxnLst/>
            <a:rect r="r" b="b" t="t" l="l"/>
            <a:pathLst>
              <a:path h="1320150" w="3491701">
                <a:moveTo>
                  <a:pt x="0" y="0"/>
                </a:moveTo>
                <a:lnTo>
                  <a:pt x="3491701" y="0"/>
                </a:lnTo>
                <a:lnTo>
                  <a:pt x="3491701" y="1320150"/>
                </a:lnTo>
                <a:lnTo>
                  <a:pt x="0" y="13201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6528" y="5009323"/>
            <a:ext cx="1486742" cy="1486742"/>
          </a:xfrm>
          <a:custGeom>
            <a:avLst/>
            <a:gdLst/>
            <a:ahLst/>
            <a:cxnLst/>
            <a:rect r="r" b="b" t="t" l="l"/>
            <a:pathLst>
              <a:path h="1486742" w="1486742">
                <a:moveTo>
                  <a:pt x="0" y="0"/>
                </a:moveTo>
                <a:lnTo>
                  <a:pt x="1486742" y="0"/>
                </a:lnTo>
                <a:lnTo>
                  <a:pt x="1486742" y="1486742"/>
                </a:lnTo>
                <a:lnTo>
                  <a:pt x="0" y="1486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60376" y="5041688"/>
            <a:ext cx="4469549" cy="1454377"/>
          </a:xfrm>
          <a:custGeom>
            <a:avLst/>
            <a:gdLst/>
            <a:ahLst/>
            <a:cxnLst/>
            <a:rect r="r" b="b" t="t" l="l"/>
            <a:pathLst>
              <a:path h="1454377" w="4469549">
                <a:moveTo>
                  <a:pt x="0" y="0"/>
                </a:moveTo>
                <a:lnTo>
                  <a:pt x="4469549" y="0"/>
                </a:lnTo>
                <a:lnTo>
                  <a:pt x="4469549" y="1454377"/>
                </a:lnTo>
                <a:lnTo>
                  <a:pt x="0" y="14543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544121" y="3454254"/>
            <a:ext cx="2097121" cy="1477103"/>
          </a:xfrm>
          <a:custGeom>
            <a:avLst/>
            <a:gdLst/>
            <a:ahLst/>
            <a:cxnLst/>
            <a:rect r="r" b="b" t="t" l="l"/>
            <a:pathLst>
              <a:path h="1477103" w="2097121">
                <a:moveTo>
                  <a:pt x="0" y="0"/>
                </a:moveTo>
                <a:lnTo>
                  <a:pt x="2097121" y="0"/>
                </a:lnTo>
                <a:lnTo>
                  <a:pt x="2097121" y="1477102"/>
                </a:lnTo>
                <a:lnTo>
                  <a:pt x="0" y="14771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84520" y="1002548"/>
            <a:ext cx="6345405" cy="56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3"/>
              </a:lnSpc>
            </a:pPr>
            <a:r>
              <a:rPr lang="en-US" b="true" sz="3302">
                <a:solidFill>
                  <a:srgbClr val="FFFFFF"/>
                </a:solidFill>
                <a:latin typeface="Swiss 721 Devanagari Bold"/>
                <a:ea typeface="Swiss 721 Devanagari Bold"/>
                <a:cs typeface="Swiss 721 Devanagari Bold"/>
                <a:sym typeface="Swiss 721 Devanagari Bold"/>
              </a:rPr>
              <a:t>Nuestros clientes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962"/>
            <a:ext cx="12167616" cy="6986686"/>
          </a:xfrm>
          <a:custGeom>
            <a:avLst/>
            <a:gdLst/>
            <a:ahLst/>
            <a:cxnLst/>
            <a:rect r="r" b="b" t="t" l="l"/>
            <a:pathLst>
              <a:path h="6986686" w="12167616">
                <a:moveTo>
                  <a:pt x="0" y="0"/>
                </a:moveTo>
                <a:lnTo>
                  <a:pt x="12167616" y="0"/>
                </a:lnTo>
                <a:lnTo>
                  <a:pt x="12167616" y="6986686"/>
                </a:lnTo>
                <a:lnTo>
                  <a:pt x="0" y="6986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3" t="0" r="-106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10" y="0"/>
            <a:ext cx="12167616" cy="6845198"/>
            <a:chOff x="0" y="0"/>
            <a:chExt cx="481594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5949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5949">
                  <a:moveTo>
                    <a:pt x="0" y="0"/>
                  </a:moveTo>
                  <a:lnTo>
                    <a:pt x="4815949" y="0"/>
                  </a:lnTo>
                  <a:lnTo>
                    <a:pt x="481594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C1D4A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594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62003" y="5678424"/>
            <a:ext cx="713232" cy="605028"/>
          </a:xfrm>
          <a:custGeom>
            <a:avLst/>
            <a:gdLst/>
            <a:ahLst/>
            <a:cxnLst/>
            <a:rect r="r" b="b" t="t" l="l"/>
            <a:pathLst>
              <a:path h="605028" w="713232">
                <a:moveTo>
                  <a:pt x="0" y="0"/>
                </a:moveTo>
                <a:lnTo>
                  <a:pt x="713232" y="0"/>
                </a:lnTo>
                <a:lnTo>
                  <a:pt x="713232" y="605028"/>
                </a:lnTo>
                <a:lnTo>
                  <a:pt x="0" y="605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52375" y="5635752"/>
            <a:ext cx="726948" cy="728472"/>
          </a:xfrm>
          <a:custGeom>
            <a:avLst/>
            <a:gdLst/>
            <a:ahLst/>
            <a:cxnLst/>
            <a:rect r="r" b="b" t="t" l="l"/>
            <a:pathLst>
              <a:path h="728472" w="726948">
                <a:moveTo>
                  <a:pt x="0" y="0"/>
                </a:moveTo>
                <a:lnTo>
                  <a:pt x="726948" y="0"/>
                </a:lnTo>
                <a:lnTo>
                  <a:pt x="726948" y="728472"/>
                </a:lnTo>
                <a:lnTo>
                  <a:pt x="0" y="728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79323" y="5692140"/>
            <a:ext cx="705612" cy="591312"/>
          </a:xfrm>
          <a:custGeom>
            <a:avLst/>
            <a:gdLst/>
            <a:ahLst/>
            <a:cxnLst/>
            <a:rect r="r" b="b" t="t" l="l"/>
            <a:pathLst>
              <a:path h="591312" w="705612">
                <a:moveTo>
                  <a:pt x="0" y="0"/>
                </a:moveTo>
                <a:lnTo>
                  <a:pt x="705612" y="0"/>
                </a:lnTo>
                <a:lnTo>
                  <a:pt x="705612" y="591312"/>
                </a:lnTo>
                <a:lnTo>
                  <a:pt x="0" y="591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84935" y="5635752"/>
            <a:ext cx="704088" cy="647700"/>
          </a:xfrm>
          <a:custGeom>
            <a:avLst/>
            <a:gdLst/>
            <a:ahLst/>
            <a:cxnLst/>
            <a:rect r="r" b="b" t="t" l="l"/>
            <a:pathLst>
              <a:path h="647700" w="704088">
                <a:moveTo>
                  <a:pt x="0" y="0"/>
                </a:moveTo>
                <a:lnTo>
                  <a:pt x="704088" y="0"/>
                </a:lnTo>
                <a:lnTo>
                  <a:pt x="704088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89023" y="5692140"/>
            <a:ext cx="704088" cy="591312"/>
          </a:xfrm>
          <a:custGeom>
            <a:avLst/>
            <a:gdLst/>
            <a:ahLst/>
            <a:cxnLst/>
            <a:rect r="r" b="b" t="t" l="l"/>
            <a:pathLst>
              <a:path h="591312" w="704088">
                <a:moveTo>
                  <a:pt x="0" y="0"/>
                </a:moveTo>
                <a:lnTo>
                  <a:pt x="704088" y="0"/>
                </a:lnTo>
                <a:lnTo>
                  <a:pt x="704088" y="591312"/>
                </a:lnTo>
                <a:lnTo>
                  <a:pt x="0" y="5913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04363" y="5753100"/>
            <a:ext cx="493776" cy="492252"/>
          </a:xfrm>
          <a:custGeom>
            <a:avLst/>
            <a:gdLst/>
            <a:ahLst/>
            <a:cxnLst/>
            <a:rect r="r" b="b" t="t" l="l"/>
            <a:pathLst>
              <a:path h="492252" w="493776">
                <a:moveTo>
                  <a:pt x="0" y="0"/>
                </a:moveTo>
                <a:lnTo>
                  <a:pt x="493776" y="0"/>
                </a:lnTo>
                <a:lnTo>
                  <a:pt x="493776" y="492252"/>
                </a:lnTo>
                <a:lnTo>
                  <a:pt x="0" y="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02989" y="5288882"/>
            <a:ext cx="2476506" cy="1341441"/>
          </a:xfrm>
          <a:custGeom>
            <a:avLst/>
            <a:gdLst/>
            <a:ahLst/>
            <a:cxnLst/>
            <a:rect r="r" b="b" t="t" l="l"/>
            <a:pathLst>
              <a:path h="1341441" w="2476506">
                <a:moveTo>
                  <a:pt x="0" y="0"/>
                </a:moveTo>
                <a:lnTo>
                  <a:pt x="2476506" y="0"/>
                </a:lnTo>
                <a:lnTo>
                  <a:pt x="2476506" y="1341440"/>
                </a:lnTo>
                <a:lnTo>
                  <a:pt x="0" y="13414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8628" y="4204773"/>
            <a:ext cx="1668294" cy="63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3"/>
              </a:lnSpc>
            </a:pPr>
            <a:r>
              <a:rPr lang="en-US" b="true" sz="3602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G</a:t>
            </a:r>
            <a:r>
              <a:rPr lang="en-US" b="true" sz="3602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racias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8628" y="4875570"/>
            <a:ext cx="3324225" cy="1369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5"/>
              </a:lnSpc>
              <a:spcBef>
                <a:spcPct val="0"/>
              </a:spcBef>
            </a:pPr>
            <a:r>
              <a:rPr lang="en-US" b="true" sz="1946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Jairo Alexander Rivera</a:t>
            </a:r>
          </a:p>
          <a:p>
            <a:pPr algn="l">
              <a:lnSpc>
                <a:spcPts val="2725"/>
              </a:lnSpc>
              <a:spcBef>
                <a:spcPct val="0"/>
              </a:spcBef>
            </a:pPr>
            <a:r>
              <a:rPr lang="en-US" b="true" sz="1946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CEO REIKI ENERGIA SOLAR </a:t>
            </a:r>
          </a:p>
          <a:p>
            <a:pPr algn="l">
              <a:lnSpc>
                <a:spcPts val="2725"/>
              </a:lnSpc>
              <a:spcBef>
                <a:spcPct val="0"/>
              </a:spcBef>
            </a:pPr>
            <a:r>
              <a:rPr lang="en-US" b="true" sz="1946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comercial@reikisolar.energy </a:t>
            </a:r>
          </a:p>
          <a:p>
            <a:pPr algn="l">
              <a:lnSpc>
                <a:spcPts val="2725"/>
              </a:lnSpc>
              <a:spcBef>
                <a:spcPct val="0"/>
              </a:spcBef>
            </a:pPr>
            <a:r>
              <a:rPr lang="en-US" b="true" sz="1946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324 573 7413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67616" cy="6841236"/>
          </a:xfrm>
          <a:custGeom>
            <a:avLst/>
            <a:gdLst/>
            <a:ahLst/>
            <a:cxnLst/>
            <a:rect r="r" b="b" t="t" l="l"/>
            <a:pathLst>
              <a:path h="6841236" w="12167616">
                <a:moveTo>
                  <a:pt x="0" y="0"/>
                </a:moveTo>
                <a:lnTo>
                  <a:pt x="12167616" y="0"/>
                </a:lnTo>
                <a:lnTo>
                  <a:pt x="12167616" y="6841236"/>
                </a:lnTo>
                <a:lnTo>
                  <a:pt x="0" y="6841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1571244"/>
            <a:ext cx="8610600" cy="5269992"/>
          </a:xfrm>
          <a:custGeom>
            <a:avLst/>
            <a:gdLst/>
            <a:ahLst/>
            <a:cxnLst/>
            <a:rect r="r" b="b" t="t" l="l"/>
            <a:pathLst>
              <a:path h="5269992" w="8610600">
                <a:moveTo>
                  <a:pt x="8610600" y="0"/>
                </a:moveTo>
                <a:lnTo>
                  <a:pt x="0" y="0"/>
                </a:lnTo>
                <a:lnTo>
                  <a:pt x="0" y="5269992"/>
                </a:lnTo>
                <a:lnTo>
                  <a:pt x="8610600" y="5269992"/>
                </a:lnTo>
                <a:lnTo>
                  <a:pt x="8610600" y="0"/>
                </a:lnTo>
                <a:close/>
              </a:path>
            </a:pathLst>
          </a:custGeom>
          <a:blipFill>
            <a:blip r:embed="rId3"/>
            <a:stretch>
              <a:fillRect l="-212" t="0" r="0" b="-11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03876" y="670560"/>
            <a:ext cx="4320540" cy="5155692"/>
          </a:xfrm>
          <a:custGeom>
            <a:avLst/>
            <a:gdLst/>
            <a:ahLst/>
            <a:cxnLst/>
            <a:rect r="r" b="b" t="t" l="l"/>
            <a:pathLst>
              <a:path h="5155692" w="4320540">
                <a:moveTo>
                  <a:pt x="0" y="0"/>
                </a:moveTo>
                <a:lnTo>
                  <a:pt x="4320540" y="0"/>
                </a:lnTo>
                <a:lnTo>
                  <a:pt x="4320540" y="5155692"/>
                </a:lnTo>
                <a:lnTo>
                  <a:pt x="0" y="5155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6525" y="3999467"/>
            <a:ext cx="3989930" cy="2161212"/>
          </a:xfrm>
          <a:custGeom>
            <a:avLst/>
            <a:gdLst/>
            <a:ahLst/>
            <a:cxnLst/>
            <a:rect r="r" b="b" t="t" l="l"/>
            <a:pathLst>
              <a:path h="2161212" w="3989930">
                <a:moveTo>
                  <a:pt x="0" y="0"/>
                </a:moveTo>
                <a:lnTo>
                  <a:pt x="3989930" y="0"/>
                </a:lnTo>
                <a:lnTo>
                  <a:pt x="3989930" y="2161212"/>
                </a:lnTo>
                <a:lnTo>
                  <a:pt x="0" y="2161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508" y="598795"/>
            <a:ext cx="3526809" cy="4380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true" sz="1404" i="true">
                <a:solidFill>
                  <a:srgbClr val="67548D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Somo</a:t>
            </a:r>
            <a:r>
              <a:rPr lang="en-US" b="true" sz="1404" i="true">
                <a:solidFill>
                  <a:srgbClr val="67548D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s una empresa líder en energía solar, comprometida </a:t>
            </a:r>
            <a:r>
              <a:rPr lang="en-US" b="true" sz="1404" i="true">
                <a:solidFill>
                  <a:srgbClr val="67548D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con el desarrollo sostenible del país. A través de soluciones innovadoras y de alta tecnología, garantizamos eficiencia, ahorro energético y respeto por el medio ambiente. Ofrecemos productos de calidad superior para los sectores industrial, residencial, institucional y </a:t>
            </a:r>
            <a:r>
              <a:rPr lang="en-US" b="true" sz="1404" i="true">
                <a:solidFill>
                  <a:srgbClr val="67548D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empresarial, i</a:t>
            </a:r>
            <a:r>
              <a:rPr lang="en-US" b="true" sz="1404" i="true">
                <a:solidFill>
                  <a:srgbClr val="67548D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mpulsando un futuro más limpio.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67817" y="6246219"/>
            <a:ext cx="1049922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b="true" sz="1200" i="true" spc="2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Página </a:t>
            </a:r>
            <a:r>
              <a:rPr lang="en-US" b="true" sz="1200" spc="2">
                <a:solidFill>
                  <a:srgbClr val="1A1A1A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2 </a:t>
            </a:r>
            <a:r>
              <a:rPr lang="en-US" b="true" sz="1200" i="true" spc="2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de 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79142" y="5721477"/>
            <a:ext cx="1851259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FFFFFF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800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45352" y="5891012"/>
            <a:ext cx="2143106" cy="550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4"/>
              </a:lnSpc>
            </a:pPr>
            <a:r>
              <a:rPr lang="en-US" b="true" sz="1596" i="true" spc="1">
                <a:solidFill>
                  <a:srgbClr val="67548D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C</a:t>
            </a:r>
            <a:r>
              <a:rPr lang="en-US" b="true" sz="1596" i="true" spc="1">
                <a:solidFill>
                  <a:srgbClr val="67548D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apacidad instalada en kilo vatios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67616" cy="6841236"/>
          </a:xfrm>
          <a:custGeom>
            <a:avLst/>
            <a:gdLst/>
            <a:ahLst/>
            <a:cxnLst/>
            <a:rect r="r" b="b" t="t" l="l"/>
            <a:pathLst>
              <a:path h="6841236" w="12167616">
                <a:moveTo>
                  <a:pt x="0" y="0"/>
                </a:moveTo>
                <a:lnTo>
                  <a:pt x="12167616" y="0"/>
                </a:lnTo>
                <a:lnTo>
                  <a:pt x="12167616" y="6841236"/>
                </a:lnTo>
                <a:lnTo>
                  <a:pt x="0" y="6841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5567172" y="2622042"/>
            <a:ext cx="3044952" cy="5248532"/>
          </a:xfrm>
          <a:custGeom>
            <a:avLst/>
            <a:gdLst/>
            <a:ahLst/>
            <a:cxnLst/>
            <a:rect r="r" b="b" t="t" l="l"/>
            <a:pathLst>
              <a:path h="5248532" w="3044952">
                <a:moveTo>
                  <a:pt x="0" y="0"/>
                </a:moveTo>
                <a:lnTo>
                  <a:pt x="3044952" y="0"/>
                </a:lnTo>
                <a:lnTo>
                  <a:pt x="3044952" y="5248532"/>
                </a:lnTo>
                <a:lnTo>
                  <a:pt x="0" y="5248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900120">
            <a:off x="3240919" y="1080192"/>
            <a:ext cx="2816771" cy="2559739"/>
          </a:xfrm>
          <a:custGeom>
            <a:avLst/>
            <a:gdLst/>
            <a:ahLst/>
            <a:cxnLst/>
            <a:rect r="r" b="b" t="t" l="l"/>
            <a:pathLst>
              <a:path h="2559739" w="2816771">
                <a:moveTo>
                  <a:pt x="0" y="0"/>
                </a:moveTo>
                <a:lnTo>
                  <a:pt x="2816771" y="0"/>
                </a:lnTo>
                <a:lnTo>
                  <a:pt x="2816771" y="2559739"/>
                </a:lnTo>
                <a:lnTo>
                  <a:pt x="0" y="2559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9900120">
            <a:off x="6580384" y="4396597"/>
            <a:ext cx="2816771" cy="2559691"/>
            <a:chOff x="0" y="0"/>
            <a:chExt cx="3755695" cy="34129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55771" cy="3412871"/>
            </a:xfrm>
            <a:custGeom>
              <a:avLst/>
              <a:gdLst/>
              <a:ahLst/>
              <a:cxnLst/>
              <a:rect r="r" b="b" t="t" l="l"/>
              <a:pathLst>
                <a:path h="3412871" w="3755771">
                  <a:moveTo>
                    <a:pt x="127" y="3412871"/>
                  </a:moveTo>
                  <a:lnTo>
                    <a:pt x="3755771" y="3412744"/>
                  </a:lnTo>
                  <a:lnTo>
                    <a:pt x="3755644" y="601599"/>
                  </a:lnTo>
                  <a:lnTo>
                    <a:pt x="3755644" y="601599"/>
                  </a:lnTo>
                  <a:lnTo>
                    <a:pt x="1510030" y="0"/>
                  </a:lnTo>
                  <a:lnTo>
                    <a:pt x="1510030" y="0"/>
                  </a:lnTo>
                  <a:lnTo>
                    <a:pt x="0" y="0"/>
                  </a:lnTo>
                  <a:lnTo>
                    <a:pt x="127" y="3412871"/>
                  </a:lnTo>
                  <a:close/>
                </a:path>
              </a:pathLst>
            </a:custGeom>
            <a:blipFill>
              <a:blip r:embed="rId5"/>
              <a:stretch>
                <a:fillRect l="0" t="-1" r="2" b="-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0800000">
            <a:off x="0" y="5250180"/>
            <a:ext cx="1385316" cy="1591056"/>
          </a:xfrm>
          <a:custGeom>
            <a:avLst/>
            <a:gdLst/>
            <a:ahLst/>
            <a:cxnLst/>
            <a:rect r="r" b="b" t="t" l="l"/>
            <a:pathLst>
              <a:path h="1591056" w="1385316">
                <a:moveTo>
                  <a:pt x="0" y="0"/>
                </a:moveTo>
                <a:lnTo>
                  <a:pt x="1385316" y="0"/>
                </a:lnTo>
                <a:lnTo>
                  <a:pt x="1385316" y="1591056"/>
                </a:lnTo>
                <a:lnTo>
                  <a:pt x="0" y="15910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02980" y="0"/>
            <a:ext cx="3564636" cy="6962444"/>
          </a:xfrm>
          <a:custGeom>
            <a:avLst/>
            <a:gdLst/>
            <a:ahLst/>
            <a:cxnLst/>
            <a:rect r="r" b="b" t="t" l="l"/>
            <a:pathLst>
              <a:path h="6962444" w="3564636">
                <a:moveTo>
                  <a:pt x="0" y="0"/>
                </a:moveTo>
                <a:lnTo>
                  <a:pt x="3564636" y="0"/>
                </a:lnTo>
                <a:lnTo>
                  <a:pt x="3564636" y="6962444"/>
                </a:lnTo>
                <a:lnTo>
                  <a:pt x="0" y="6962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27" t="0" r="-89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03804" y="3686556"/>
            <a:ext cx="7604760" cy="1542288"/>
          </a:xfrm>
          <a:custGeom>
            <a:avLst/>
            <a:gdLst/>
            <a:ahLst/>
            <a:cxnLst/>
            <a:rect r="r" b="b" t="t" l="l"/>
            <a:pathLst>
              <a:path h="1542288" w="7604760">
                <a:moveTo>
                  <a:pt x="0" y="0"/>
                </a:moveTo>
                <a:lnTo>
                  <a:pt x="7604760" y="0"/>
                </a:lnTo>
                <a:lnTo>
                  <a:pt x="7604760" y="1542288"/>
                </a:lnTo>
                <a:lnTo>
                  <a:pt x="0" y="15422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29712" y="3712464"/>
            <a:ext cx="7502652" cy="1440180"/>
          </a:xfrm>
          <a:custGeom>
            <a:avLst/>
            <a:gdLst/>
            <a:ahLst/>
            <a:cxnLst/>
            <a:rect r="r" b="b" t="t" l="l"/>
            <a:pathLst>
              <a:path h="1440180" w="7502652">
                <a:moveTo>
                  <a:pt x="0" y="0"/>
                </a:moveTo>
                <a:lnTo>
                  <a:pt x="7502652" y="0"/>
                </a:lnTo>
                <a:lnTo>
                  <a:pt x="7502652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447032" y="3686556"/>
            <a:ext cx="6076188" cy="1542288"/>
          </a:xfrm>
          <a:custGeom>
            <a:avLst/>
            <a:gdLst/>
            <a:ahLst/>
            <a:cxnLst/>
            <a:rect r="r" b="b" t="t" l="l"/>
            <a:pathLst>
              <a:path h="1542288" w="6076188">
                <a:moveTo>
                  <a:pt x="0" y="0"/>
                </a:moveTo>
                <a:lnTo>
                  <a:pt x="6076188" y="0"/>
                </a:lnTo>
                <a:lnTo>
                  <a:pt x="6076188" y="1542288"/>
                </a:lnTo>
                <a:lnTo>
                  <a:pt x="0" y="15422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72940" y="3712464"/>
            <a:ext cx="5974080" cy="1440180"/>
          </a:xfrm>
          <a:custGeom>
            <a:avLst/>
            <a:gdLst/>
            <a:ahLst/>
            <a:cxnLst/>
            <a:rect r="r" b="b" t="t" l="l"/>
            <a:pathLst>
              <a:path h="1440180" w="5974080">
                <a:moveTo>
                  <a:pt x="0" y="0"/>
                </a:moveTo>
                <a:lnTo>
                  <a:pt x="5974080" y="0"/>
                </a:lnTo>
                <a:lnTo>
                  <a:pt x="59740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881116" y="3686556"/>
            <a:ext cx="4523232" cy="1542288"/>
          </a:xfrm>
          <a:custGeom>
            <a:avLst/>
            <a:gdLst/>
            <a:ahLst/>
            <a:cxnLst/>
            <a:rect r="r" b="b" t="t" l="l"/>
            <a:pathLst>
              <a:path h="1542288" w="4523232">
                <a:moveTo>
                  <a:pt x="0" y="0"/>
                </a:moveTo>
                <a:lnTo>
                  <a:pt x="4523232" y="0"/>
                </a:lnTo>
                <a:lnTo>
                  <a:pt x="4523232" y="1542288"/>
                </a:lnTo>
                <a:lnTo>
                  <a:pt x="0" y="154228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907024" y="3712464"/>
            <a:ext cx="4421124" cy="1440180"/>
          </a:xfrm>
          <a:custGeom>
            <a:avLst/>
            <a:gdLst/>
            <a:ahLst/>
            <a:cxnLst/>
            <a:rect r="r" b="b" t="t" l="l"/>
            <a:pathLst>
              <a:path h="1440180" w="4421124">
                <a:moveTo>
                  <a:pt x="0" y="0"/>
                </a:moveTo>
                <a:lnTo>
                  <a:pt x="4421124" y="0"/>
                </a:lnTo>
                <a:lnTo>
                  <a:pt x="4421124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032760" y="676656"/>
            <a:ext cx="1440180" cy="1438656"/>
          </a:xfrm>
          <a:custGeom>
            <a:avLst/>
            <a:gdLst/>
            <a:ahLst/>
            <a:cxnLst/>
            <a:rect r="r" b="b" t="t" l="l"/>
            <a:pathLst>
              <a:path h="1438656" w="1440180">
                <a:moveTo>
                  <a:pt x="0" y="0"/>
                </a:moveTo>
                <a:lnTo>
                  <a:pt x="1440180" y="0"/>
                </a:lnTo>
                <a:lnTo>
                  <a:pt x="1440180" y="1438656"/>
                </a:lnTo>
                <a:lnTo>
                  <a:pt x="0" y="143865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029712" y="2308860"/>
            <a:ext cx="7502652" cy="1440180"/>
          </a:xfrm>
          <a:custGeom>
            <a:avLst/>
            <a:gdLst/>
            <a:ahLst/>
            <a:cxnLst/>
            <a:rect r="r" b="b" t="t" l="l"/>
            <a:pathLst>
              <a:path h="1440180" w="7502652">
                <a:moveTo>
                  <a:pt x="0" y="0"/>
                </a:moveTo>
                <a:lnTo>
                  <a:pt x="7502652" y="0"/>
                </a:lnTo>
                <a:lnTo>
                  <a:pt x="7502652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003804" y="625602"/>
            <a:ext cx="1542288" cy="1540764"/>
          </a:xfrm>
          <a:custGeom>
            <a:avLst/>
            <a:gdLst/>
            <a:ahLst/>
            <a:cxnLst/>
            <a:rect r="r" b="b" t="t" l="l"/>
            <a:pathLst>
              <a:path h="1540764" w="1542288">
                <a:moveTo>
                  <a:pt x="0" y="0"/>
                </a:moveTo>
                <a:lnTo>
                  <a:pt x="1542288" y="0"/>
                </a:lnTo>
                <a:lnTo>
                  <a:pt x="1542288" y="1540764"/>
                </a:lnTo>
                <a:lnTo>
                  <a:pt x="0" y="154076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003804" y="2282952"/>
            <a:ext cx="7604760" cy="1542288"/>
          </a:xfrm>
          <a:custGeom>
            <a:avLst/>
            <a:gdLst/>
            <a:ahLst/>
            <a:cxnLst/>
            <a:rect r="r" b="b" t="t" l="l"/>
            <a:pathLst>
              <a:path h="1542288" w="7604760">
                <a:moveTo>
                  <a:pt x="0" y="0"/>
                </a:moveTo>
                <a:lnTo>
                  <a:pt x="7604760" y="0"/>
                </a:lnTo>
                <a:lnTo>
                  <a:pt x="7604760" y="1542288"/>
                </a:lnTo>
                <a:lnTo>
                  <a:pt x="0" y="15422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442460" y="2282952"/>
            <a:ext cx="6080760" cy="1542288"/>
          </a:xfrm>
          <a:custGeom>
            <a:avLst/>
            <a:gdLst/>
            <a:ahLst/>
            <a:cxnLst/>
            <a:rect r="r" b="b" t="t" l="l"/>
            <a:pathLst>
              <a:path h="1542288" w="6080760">
                <a:moveTo>
                  <a:pt x="0" y="0"/>
                </a:moveTo>
                <a:lnTo>
                  <a:pt x="6080760" y="0"/>
                </a:lnTo>
                <a:lnTo>
                  <a:pt x="6080760" y="1542288"/>
                </a:lnTo>
                <a:lnTo>
                  <a:pt x="0" y="154228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468368" y="2308860"/>
            <a:ext cx="5978652" cy="1440180"/>
          </a:xfrm>
          <a:custGeom>
            <a:avLst/>
            <a:gdLst/>
            <a:ahLst/>
            <a:cxnLst/>
            <a:rect r="r" b="b" t="t" l="l"/>
            <a:pathLst>
              <a:path h="1440180" w="5978652">
                <a:moveTo>
                  <a:pt x="0" y="0"/>
                </a:moveTo>
                <a:lnTo>
                  <a:pt x="5978652" y="0"/>
                </a:lnTo>
                <a:lnTo>
                  <a:pt x="5978652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881116" y="2282952"/>
            <a:ext cx="4523232" cy="1542288"/>
          </a:xfrm>
          <a:custGeom>
            <a:avLst/>
            <a:gdLst/>
            <a:ahLst/>
            <a:cxnLst/>
            <a:rect r="r" b="b" t="t" l="l"/>
            <a:pathLst>
              <a:path h="1542288" w="4523232">
                <a:moveTo>
                  <a:pt x="0" y="0"/>
                </a:moveTo>
                <a:lnTo>
                  <a:pt x="4523232" y="0"/>
                </a:lnTo>
                <a:lnTo>
                  <a:pt x="4523232" y="1542288"/>
                </a:lnTo>
                <a:lnTo>
                  <a:pt x="0" y="154228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907024" y="2308860"/>
            <a:ext cx="4421124" cy="1440180"/>
          </a:xfrm>
          <a:custGeom>
            <a:avLst/>
            <a:gdLst/>
            <a:ahLst/>
            <a:cxnLst/>
            <a:rect r="r" b="b" t="t" l="l"/>
            <a:pathLst>
              <a:path h="1440180" w="4421124">
                <a:moveTo>
                  <a:pt x="0" y="0"/>
                </a:moveTo>
                <a:lnTo>
                  <a:pt x="4421124" y="0"/>
                </a:lnTo>
                <a:lnTo>
                  <a:pt x="4421124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857244" y="3140964"/>
            <a:ext cx="810768" cy="809244"/>
          </a:xfrm>
          <a:custGeom>
            <a:avLst/>
            <a:gdLst/>
            <a:ahLst/>
            <a:cxnLst/>
            <a:rect r="r" b="b" t="t" l="l"/>
            <a:pathLst>
              <a:path h="809244" w="810768">
                <a:moveTo>
                  <a:pt x="0" y="0"/>
                </a:moveTo>
                <a:lnTo>
                  <a:pt x="810768" y="0"/>
                </a:lnTo>
                <a:lnTo>
                  <a:pt x="810768" y="809244"/>
                </a:lnTo>
                <a:lnTo>
                  <a:pt x="0" y="809244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279136" y="3203448"/>
            <a:ext cx="809244" cy="681228"/>
          </a:xfrm>
          <a:custGeom>
            <a:avLst/>
            <a:gdLst/>
            <a:ahLst/>
            <a:cxnLst/>
            <a:rect r="r" b="b" t="t" l="l"/>
            <a:pathLst>
              <a:path h="681228" w="809244">
                <a:moveTo>
                  <a:pt x="0" y="0"/>
                </a:moveTo>
                <a:lnTo>
                  <a:pt x="809244" y="0"/>
                </a:lnTo>
                <a:lnTo>
                  <a:pt x="809244" y="681228"/>
                </a:lnTo>
                <a:lnTo>
                  <a:pt x="0" y="681228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325868" y="2282952"/>
            <a:ext cx="2959608" cy="3052572"/>
          </a:xfrm>
          <a:custGeom>
            <a:avLst/>
            <a:gdLst/>
            <a:ahLst/>
            <a:cxnLst/>
            <a:rect r="r" b="b" t="t" l="l"/>
            <a:pathLst>
              <a:path h="3052572" w="2959608">
                <a:moveTo>
                  <a:pt x="0" y="0"/>
                </a:moveTo>
                <a:lnTo>
                  <a:pt x="2959608" y="0"/>
                </a:lnTo>
                <a:lnTo>
                  <a:pt x="2959608" y="3052572"/>
                </a:lnTo>
                <a:lnTo>
                  <a:pt x="0" y="3052572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351776" y="2308860"/>
            <a:ext cx="2857500" cy="2950464"/>
          </a:xfrm>
          <a:custGeom>
            <a:avLst/>
            <a:gdLst/>
            <a:ahLst/>
            <a:cxnLst/>
            <a:rect r="r" b="b" t="t" l="l"/>
            <a:pathLst>
              <a:path h="2950464" w="2857500">
                <a:moveTo>
                  <a:pt x="0" y="0"/>
                </a:moveTo>
                <a:lnTo>
                  <a:pt x="2857500" y="0"/>
                </a:lnTo>
                <a:lnTo>
                  <a:pt x="2857500" y="2950464"/>
                </a:lnTo>
                <a:lnTo>
                  <a:pt x="0" y="295046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929628" y="1901952"/>
            <a:ext cx="3607946" cy="2224402"/>
          </a:xfrm>
          <a:custGeom>
            <a:avLst/>
            <a:gdLst/>
            <a:ahLst/>
            <a:cxnLst/>
            <a:rect r="r" b="b" t="t" l="l"/>
            <a:pathLst>
              <a:path h="2224402" w="3607946">
                <a:moveTo>
                  <a:pt x="0" y="0"/>
                </a:moveTo>
                <a:lnTo>
                  <a:pt x="3607946" y="0"/>
                </a:lnTo>
                <a:lnTo>
                  <a:pt x="3607946" y="2224402"/>
                </a:lnTo>
                <a:lnTo>
                  <a:pt x="0" y="2224402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344156" y="2264664"/>
            <a:ext cx="2868168" cy="1484376"/>
          </a:xfrm>
          <a:custGeom>
            <a:avLst/>
            <a:gdLst/>
            <a:ahLst/>
            <a:cxnLst/>
            <a:rect r="r" b="b" t="t" l="l"/>
            <a:pathLst>
              <a:path h="1484376" w="2868168">
                <a:moveTo>
                  <a:pt x="0" y="0"/>
                </a:moveTo>
                <a:lnTo>
                  <a:pt x="2868168" y="0"/>
                </a:lnTo>
                <a:lnTo>
                  <a:pt x="2868168" y="1484376"/>
                </a:lnTo>
                <a:lnTo>
                  <a:pt x="0" y="148437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728460" y="3127248"/>
            <a:ext cx="809244" cy="743712"/>
          </a:xfrm>
          <a:custGeom>
            <a:avLst/>
            <a:gdLst/>
            <a:ahLst/>
            <a:cxnLst/>
            <a:rect r="r" b="b" t="t" l="l"/>
            <a:pathLst>
              <a:path h="743712" w="809244">
                <a:moveTo>
                  <a:pt x="0" y="0"/>
                </a:moveTo>
                <a:lnTo>
                  <a:pt x="809244" y="0"/>
                </a:lnTo>
                <a:lnTo>
                  <a:pt x="809244" y="743712"/>
                </a:lnTo>
                <a:lnTo>
                  <a:pt x="0" y="743712"/>
                </a:lnTo>
                <a:lnTo>
                  <a:pt x="0" y="0"/>
                </a:lnTo>
                <a:close/>
              </a:path>
            </a:pathLst>
          </a:custGeom>
          <a:blipFill>
            <a:blip r:embed="rId35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604248" y="3183636"/>
            <a:ext cx="821436" cy="691896"/>
          </a:xfrm>
          <a:custGeom>
            <a:avLst/>
            <a:gdLst/>
            <a:ahLst/>
            <a:cxnLst/>
            <a:rect r="r" b="b" t="t" l="l"/>
            <a:pathLst>
              <a:path h="691896" w="821436">
                <a:moveTo>
                  <a:pt x="0" y="0"/>
                </a:moveTo>
                <a:lnTo>
                  <a:pt x="821436" y="0"/>
                </a:lnTo>
                <a:lnTo>
                  <a:pt x="821436" y="691896"/>
                </a:lnTo>
                <a:lnTo>
                  <a:pt x="0" y="691896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4024319" y="1426832"/>
            <a:ext cx="590353" cy="664251"/>
          </a:xfrm>
          <a:custGeom>
            <a:avLst/>
            <a:gdLst/>
            <a:ahLst/>
            <a:cxnLst/>
            <a:rect r="r" b="b" t="t" l="l"/>
            <a:pathLst>
              <a:path h="664251" w="590353">
                <a:moveTo>
                  <a:pt x="0" y="0"/>
                </a:moveTo>
                <a:lnTo>
                  <a:pt x="590353" y="0"/>
                </a:lnTo>
                <a:lnTo>
                  <a:pt x="590353" y="664251"/>
                </a:lnTo>
                <a:lnTo>
                  <a:pt x="0" y="664251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187431" y="5374988"/>
            <a:ext cx="2476506" cy="1341441"/>
          </a:xfrm>
          <a:custGeom>
            <a:avLst/>
            <a:gdLst/>
            <a:ahLst/>
            <a:cxnLst/>
            <a:rect r="r" b="b" t="t" l="l"/>
            <a:pathLst>
              <a:path h="1341441" w="2476506">
                <a:moveTo>
                  <a:pt x="0" y="0"/>
                </a:moveTo>
                <a:lnTo>
                  <a:pt x="2476506" y="0"/>
                </a:lnTo>
                <a:lnTo>
                  <a:pt x="2476506" y="1341440"/>
                </a:lnTo>
                <a:lnTo>
                  <a:pt x="0" y="1341440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3318139" y="2309241"/>
            <a:ext cx="921258" cy="821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4"/>
              </a:lnSpc>
            </a:pPr>
            <a:r>
              <a:rPr lang="en-US" b="true" sz="1596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P</a:t>
            </a:r>
            <a:r>
              <a:rPr lang="en-US" b="true" sz="1596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otencia</a:t>
            </a:r>
          </a:p>
          <a:p>
            <a:pPr algn="ctr">
              <a:lnSpc>
                <a:spcPts val="2400"/>
              </a:lnSpc>
            </a:pPr>
            <a:r>
              <a:rPr lang="en-US" b="true" sz="2400">
                <a:solidFill>
                  <a:srgbClr val="FFFFFF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1,73</a:t>
            </a:r>
          </a:p>
          <a:p>
            <a:pPr algn="ctr">
              <a:lnSpc>
                <a:spcPts val="2132"/>
              </a:lnSpc>
            </a:pPr>
            <a:r>
              <a:rPr lang="en-US" b="true" sz="1200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kWp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250949" y="4620358"/>
            <a:ext cx="1114149" cy="27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b="true" sz="1596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ocupación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250949" y="761370"/>
            <a:ext cx="988447" cy="48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b="true" sz="1596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Consumo actual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124200" y="1332262"/>
            <a:ext cx="998582" cy="52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2400">
                <a:solidFill>
                  <a:srgbClr val="FFFFFF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165</a:t>
            </a:r>
          </a:p>
          <a:p>
            <a:pPr algn="ctr">
              <a:lnSpc>
                <a:spcPts val="2127"/>
              </a:lnSpc>
            </a:pPr>
            <a:r>
              <a:rPr lang="en-US" b="true" sz="1200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kWh/mes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003930" y="4624930"/>
            <a:ext cx="383562" cy="27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b="true" sz="1596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co2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614672" y="2310479"/>
            <a:ext cx="1172451" cy="821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4"/>
              </a:lnSpc>
            </a:pPr>
            <a:r>
              <a:rPr lang="en-US" b="true" sz="1596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G</a:t>
            </a:r>
            <a:r>
              <a:rPr lang="en-US" b="true" sz="1596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eneración</a:t>
            </a:r>
          </a:p>
          <a:p>
            <a:pPr algn="ctr">
              <a:lnSpc>
                <a:spcPts val="2400"/>
              </a:lnSpc>
            </a:pPr>
            <a:r>
              <a:rPr lang="en-US" b="true" sz="2400" i="true" spc="2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20</a:t>
            </a:r>
            <a:r>
              <a:rPr lang="en-US" b="true" sz="2400" spc="2">
                <a:solidFill>
                  <a:srgbClr val="FFFFFF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0</a:t>
            </a:r>
          </a:p>
          <a:p>
            <a:pPr algn="ctr">
              <a:lnSpc>
                <a:spcPts val="2132"/>
              </a:lnSpc>
            </a:pPr>
            <a:r>
              <a:rPr lang="en-US" b="true" sz="1200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kWh/mes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03264" y="2310479"/>
            <a:ext cx="829818" cy="821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4"/>
              </a:lnSpc>
            </a:pPr>
            <a:r>
              <a:rPr lang="en-US" b="true" sz="1596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A</a:t>
            </a:r>
            <a:r>
              <a:rPr lang="en-US" b="true" sz="1596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horro</a:t>
            </a:r>
          </a:p>
          <a:p>
            <a:pPr algn="ctr">
              <a:lnSpc>
                <a:spcPts val="2400"/>
              </a:lnSpc>
            </a:pPr>
            <a:r>
              <a:rPr lang="en-US" b="true" sz="2400" spc="2">
                <a:solidFill>
                  <a:srgbClr val="FFFFFF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100</a:t>
            </a:r>
          </a:p>
          <a:p>
            <a:pPr algn="ctr">
              <a:lnSpc>
                <a:spcPts val="2132"/>
              </a:lnSpc>
            </a:pPr>
            <a:r>
              <a:rPr lang="en-US" b="true" sz="1200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%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263640" y="4613624"/>
            <a:ext cx="794728" cy="27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b="true" sz="1596" i="true" spc="1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arboles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671816" y="2310479"/>
            <a:ext cx="801348" cy="907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4"/>
              </a:lnSpc>
            </a:pPr>
            <a:r>
              <a:rPr lang="en-US" b="true" sz="1596" i="true" spc="3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P</a:t>
            </a:r>
            <a:r>
              <a:rPr lang="en-US" b="true" sz="1596" i="true" spc="3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aneles</a:t>
            </a:r>
          </a:p>
          <a:p>
            <a:pPr algn="ctr">
              <a:lnSpc>
                <a:spcPts val="3359"/>
              </a:lnSpc>
            </a:pPr>
            <a:r>
              <a:rPr lang="en-US" b="true" sz="2400" i="true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3</a:t>
            </a:r>
          </a:p>
          <a:p>
            <a:pPr algn="ctr">
              <a:lnSpc>
                <a:spcPts val="1679"/>
              </a:lnSpc>
            </a:pPr>
            <a:r>
              <a:rPr lang="en-US" b="true" sz="1200" i="true" spc="1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unidades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491984" y="3852510"/>
            <a:ext cx="1184443" cy="907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4"/>
              </a:lnSpc>
            </a:pPr>
            <a:r>
              <a:rPr lang="en-US" b="true" sz="1596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controlador</a:t>
            </a:r>
          </a:p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7F7F7F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0</a:t>
            </a:r>
          </a:p>
          <a:p>
            <a:pPr algn="ctr">
              <a:lnSpc>
                <a:spcPts val="1679"/>
              </a:lnSpc>
            </a:pPr>
            <a:r>
              <a:rPr lang="en-US" b="true" sz="1200" i="true" spc="1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unidades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101328" y="3852510"/>
            <a:ext cx="812721" cy="907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4"/>
              </a:lnSpc>
            </a:pPr>
            <a:r>
              <a:rPr lang="en-US" b="true" sz="1596" i="true" spc="1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baterías</a:t>
            </a:r>
          </a:p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7F7F7F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0</a:t>
            </a:r>
          </a:p>
          <a:p>
            <a:pPr algn="ctr">
              <a:lnSpc>
                <a:spcPts val="1679"/>
              </a:lnSpc>
            </a:pPr>
            <a:r>
              <a:rPr lang="en-US" b="true" sz="1200" i="true" spc="1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unidades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116825" y="2310479"/>
            <a:ext cx="898141" cy="907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4"/>
              </a:lnSpc>
            </a:pPr>
            <a:r>
              <a:rPr lang="en-US" b="true" sz="1596" i="true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Inversor</a:t>
            </a:r>
          </a:p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1A1A1A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1</a:t>
            </a:r>
          </a:p>
          <a:p>
            <a:pPr algn="ctr">
              <a:lnSpc>
                <a:spcPts val="1679"/>
              </a:lnSpc>
            </a:pPr>
            <a:r>
              <a:rPr lang="en-US" b="true" sz="1200" i="true" spc="1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unidades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485131" y="3952761"/>
            <a:ext cx="637651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3</a:t>
            </a:r>
          </a:p>
          <a:p>
            <a:pPr algn="ctr">
              <a:lnSpc>
                <a:spcPts val="1679"/>
              </a:lnSpc>
            </a:pPr>
            <a:r>
              <a:rPr lang="en-US" b="true" sz="1200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metros 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978908" y="4031113"/>
            <a:ext cx="436035" cy="569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2400">
                <a:solidFill>
                  <a:srgbClr val="FFFFFF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4,4</a:t>
            </a:r>
          </a:p>
          <a:p>
            <a:pPr algn="ctr">
              <a:lnSpc>
                <a:spcPts val="2708"/>
              </a:lnSpc>
            </a:pPr>
            <a:r>
              <a:rPr lang="en-US" b="true" sz="1200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T/año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281290" y="3945646"/>
            <a:ext cx="702316" cy="64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10</a:t>
            </a:r>
          </a:p>
          <a:p>
            <a:pPr algn="ctr">
              <a:lnSpc>
                <a:spcPts val="1683"/>
              </a:lnSpc>
            </a:pPr>
            <a:r>
              <a:rPr lang="en-US" b="true" sz="1202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unidades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67817" y="6246219"/>
            <a:ext cx="1049922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b="true" sz="1200" i="true" spc="2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Página </a:t>
            </a:r>
            <a:r>
              <a:rPr lang="en-US" b="true" sz="1200" spc="2">
                <a:solidFill>
                  <a:srgbClr val="1A1A1A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3 </a:t>
            </a:r>
            <a:r>
              <a:rPr lang="en-US" b="true" sz="1200" i="true" spc="2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de 11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93038" y="1554270"/>
            <a:ext cx="1772812" cy="2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5"/>
              </a:lnSpc>
            </a:pPr>
            <a:r>
              <a:rPr lang="en-US" b="true" sz="1403" i="true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Conectado a la red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24219" y="648081"/>
            <a:ext cx="2102892" cy="93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5"/>
              </a:lnSpc>
            </a:pPr>
            <a:r>
              <a:rPr lang="en-US" b="true" sz="140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Proyecto</a:t>
            </a:r>
          </a:p>
          <a:p>
            <a:pPr algn="r">
              <a:lnSpc>
                <a:spcPts val="2805"/>
              </a:lnSpc>
            </a:pPr>
            <a:r>
              <a:rPr lang="en-US" b="true" sz="2004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Silvotecnia SAS Angostura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311030" y="817420"/>
            <a:ext cx="3068803" cy="92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true" sz="1403" i="true">
                <a:solidFill>
                  <a:srgbClr val="2C1D4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Se propone la instalación de un sistema de energía solar fotovoltaica con las siguientes características 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935211" y="3313852"/>
            <a:ext cx="1720034" cy="2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5"/>
              </a:lnSpc>
            </a:pPr>
            <a:r>
              <a:rPr lang="en-US" b="true" sz="1403">
                <a:solidFill>
                  <a:srgbClr val="5782B5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C</a:t>
            </a:r>
            <a:r>
              <a:rPr lang="en-US" b="true" sz="1403">
                <a:solidFill>
                  <a:srgbClr val="5782B5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onectado</a:t>
            </a:r>
            <a:r>
              <a:rPr lang="en-US" b="true" sz="1403" i="true">
                <a:solidFill>
                  <a:srgbClr val="5782B5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 a la red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762618" y="4845548"/>
            <a:ext cx="2035435" cy="24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8"/>
              </a:lnSpc>
            </a:pPr>
            <a:r>
              <a:rPr lang="en-US" b="true" sz="1406">
                <a:solidFill>
                  <a:srgbClr val="7F7F7F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D</a:t>
            </a:r>
            <a:r>
              <a:rPr lang="en-US" b="true" sz="1406">
                <a:solidFill>
                  <a:srgbClr val="7F7F7F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esconectado</a:t>
            </a:r>
            <a:r>
              <a:rPr lang="en-US" b="true" sz="1406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 a la red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6528816" y="5747680"/>
            <a:ext cx="1760915" cy="55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55"/>
              </a:lnSpc>
            </a:pPr>
            <a:r>
              <a:rPr lang="en-US" b="true" sz="1596" i="true" spc="1">
                <a:solidFill>
                  <a:srgbClr val="000000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I</a:t>
            </a:r>
            <a:r>
              <a:rPr lang="en-US" b="true" sz="1596" i="true" spc="1">
                <a:solidFill>
                  <a:srgbClr val="000000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nformación</a:t>
            </a:r>
          </a:p>
          <a:p>
            <a:pPr algn="r">
              <a:lnSpc>
                <a:spcPts val="2606"/>
              </a:lnSpc>
            </a:pPr>
            <a:r>
              <a:rPr lang="en-US" b="true" sz="3600" i="true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técnica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67616" cy="6922313"/>
          </a:xfrm>
          <a:custGeom>
            <a:avLst/>
            <a:gdLst/>
            <a:ahLst/>
            <a:cxnLst/>
            <a:rect r="r" b="b" t="t" l="l"/>
            <a:pathLst>
              <a:path h="6922313" w="12167616">
                <a:moveTo>
                  <a:pt x="0" y="0"/>
                </a:moveTo>
                <a:lnTo>
                  <a:pt x="12167616" y="0"/>
                </a:lnTo>
                <a:lnTo>
                  <a:pt x="12167616" y="6922313"/>
                </a:lnTo>
                <a:lnTo>
                  <a:pt x="0" y="6922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4" t="0" r="-974" b="-7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900120">
            <a:off x="1027396" y="600206"/>
            <a:ext cx="2816771" cy="2559739"/>
          </a:xfrm>
          <a:custGeom>
            <a:avLst/>
            <a:gdLst/>
            <a:ahLst/>
            <a:cxnLst/>
            <a:rect r="r" b="b" t="t" l="l"/>
            <a:pathLst>
              <a:path h="2559739" w="2816771">
                <a:moveTo>
                  <a:pt x="0" y="0"/>
                </a:moveTo>
                <a:lnTo>
                  <a:pt x="2816771" y="0"/>
                </a:lnTo>
                <a:lnTo>
                  <a:pt x="2816771" y="2559739"/>
                </a:lnTo>
                <a:lnTo>
                  <a:pt x="0" y="2559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3624" y="2023872"/>
            <a:ext cx="9145524" cy="1542288"/>
          </a:xfrm>
          <a:custGeom>
            <a:avLst/>
            <a:gdLst/>
            <a:ahLst/>
            <a:cxnLst/>
            <a:rect r="r" b="b" t="t" l="l"/>
            <a:pathLst>
              <a:path h="1542288" w="9145524">
                <a:moveTo>
                  <a:pt x="0" y="0"/>
                </a:moveTo>
                <a:lnTo>
                  <a:pt x="9145524" y="0"/>
                </a:lnTo>
                <a:lnTo>
                  <a:pt x="9145524" y="1542288"/>
                </a:lnTo>
                <a:lnTo>
                  <a:pt x="0" y="1542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9532" y="2049780"/>
            <a:ext cx="9043416" cy="1440180"/>
          </a:xfrm>
          <a:custGeom>
            <a:avLst/>
            <a:gdLst/>
            <a:ahLst/>
            <a:cxnLst/>
            <a:rect r="r" b="b" t="t" l="l"/>
            <a:pathLst>
              <a:path h="1440180" w="9043416">
                <a:moveTo>
                  <a:pt x="0" y="0"/>
                </a:moveTo>
                <a:lnTo>
                  <a:pt x="9043416" y="0"/>
                </a:lnTo>
                <a:lnTo>
                  <a:pt x="9043416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6201156" y="3161538"/>
            <a:ext cx="3046476" cy="5248532"/>
          </a:xfrm>
          <a:custGeom>
            <a:avLst/>
            <a:gdLst/>
            <a:ahLst/>
            <a:cxnLst/>
            <a:rect r="r" b="b" t="t" l="l"/>
            <a:pathLst>
              <a:path h="5248532" w="3046476">
                <a:moveTo>
                  <a:pt x="0" y="0"/>
                </a:moveTo>
                <a:lnTo>
                  <a:pt x="3046476" y="0"/>
                </a:lnTo>
                <a:lnTo>
                  <a:pt x="3046476" y="5248532"/>
                </a:lnTo>
                <a:lnTo>
                  <a:pt x="0" y="5248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7169700">
            <a:off x="6652631" y="4354201"/>
            <a:ext cx="2816876" cy="2559729"/>
            <a:chOff x="0" y="0"/>
            <a:chExt cx="3755834" cy="34129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55771" cy="3412998"/>
            </a:xfrm>
            <a:custGeom>
              <a:avLst/>
              <a:gdLst/>
              <a:ahLst/>
              <a:cxnLst/>
              <a:rect r="r" b="b" t="t" l="l"/>
              <a:pathLst>
                <a:path h="3412998" w="3755771">
                  <a:moveTo>
                    <a:pt x="127" y="3412998"/>
                  </a:moveTo>
                  <a:lnTo>
                    <a:pt x="3755771" y="3412871"/>
                  </a:lnTo>
                  <a:lnTo>
                    <a:pt x="3755644" y="1757045"/>
                  </a:lnTo>
                  <a:lnTo>
                    <a:pt x="3755644" y="1757045"/>
                  </a:lnTo>
                  <a:lnTo>
                    <a:pt x="2761869" y="0"/>
                  </a:lnTo>
                  <a:lnTo>
                    <a:pt x="2761869" y="0"/>
                  </a:lnTo>
                  <a:lnTo>
                    <a:pt x="0" y="127"/>
                  </a:lnTo>
                  <a:lnTo>
                    <a:pt x="127" y="3412998"/>
                  </a:lnTo>
                  <a:close/>
                </a:path>
              </a:pathLst>
            </a:custGeom>
            <a:blipFill>
              <a:blip r:embed="rId8"/>
              <a:stretch>
                <a:fillRect l="0" t="-1" r="-1" b="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595360" y="0"/>
            <a:ext cx="3572256" cy="6922313"/>
          </a:xfrm>
          <a:custGeom>
            <a:avLst/>
            <a:gdLst/>
            <a:ahLst/>
            <a:cxnLst/>
            <a:rect r="r" b="b" t="t" l="l"/>
            <a:pathLst>
              <a:path h="6922313" w="3572256">
                <a:moveTo>
                  <a:pt x="0" y="0"/>
                </a:moveTo>
                <a:lnTo>
                  <a:pt x="3572256" y="0"/>
                </a:lnTo>
                <a:lnTo>
                  <a:pt x="3572256" y="6922313"/>
                </a:lnTo>
                <a:lnTo>
                  <a:pt x="0" y="69223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552" t="0" r="-14552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1655160">
            <a:off x="1168822" y="4195153"/>
            <a:ext cx="2102777" cy="2002612"/>
            <a:chOff x="0" y="0"/>
            <a:chExt cx="2803703" cy="26701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03652" cy="2670175"/>
            </a:xfrm>
            <a:custGeom>
              <a:avLst/>
              <a:gdLst/>
              <a:ahLst/>
              <a:cxnLst/>
              <a:rect r="r" b="b" t="t" l="l"/>
              <a:pathLst>
                <a:path h="2670175" w="2803652">
                  <a:moveTo>
                    <a:pt x="0" y="0"/>
                  </a:moveTo>
                  <a:lnTo>
                    <a:pt x="0" y="2670175"/>
                  </a:lnTo>
                  <a:lnTo>
                    <a:pt x="2803652" y="2670175"/>
                  </a:lnTo>
                  <a:lnTo>
                    <a:pt x="2803652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-1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290572" y="3061716"/>
            <a:ext cx="6611112" cy="2327148"/>
          </a:xfrm>
          <a:custGeom>
            <a:avLst/>
            <a:gdLst/>
            <a:ahLst/>
            <a:cxnLst/>
            <a:rect r="r" b="b" t="t" l="l"/>
            <a:pathLst>
              <a:path h="2327148" w="6611112">
                <a:moveTo>
                  <a:pt x="0" y="0"/>
                </a:moveTo>
                <a:lnTo>
                  <a:pt x="6611112" y="0"/>
                </a:lnTo>
                <a:lnTo>
                  <a:pt x="6611112" y="2327148"/>
                </a:lnTo>
                <a:lnTo>
                  <a:pt x="0" y="23271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316480" y="3087624"/>
            <a:ext cx="6509004" cy="2225040"/>
          </a:xfrm>
          <a:custGeom>
            <a:avLst/>
            <a:gdLst/>
            <a:ahLst/>
            <a:cxnLst/>
            <a:rect r="r" b="b" t="t" l="l"/>
            <a:pathLst>
              <a:path h="2225040" w="6509004">
                <a:moveTo>
                  <a:pt x="0" y="0"/>
                </a:moveTo>
                <a:lnTo>
                  <a:pt x="6509004" y="0"/>
                </a:lnTo>
                <a:lnTo>
                  <a:pt x="6509004" y="2225040"/>
                </a:lnTo>
                <a:lnTo>
                  <a:pt x="0" y="22250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997452" y="2014738"/>
            <a:ext cx="6611112" cy="1251194"/>
          </a:xfrm>
          <a:custGeom>
            <a:avLst/>
            <a:gdLst/>
            <a:ahLst/>
            <a:cxnLst/>
            <a:rect r="r" b="b" t="t" l="l"/>
            <a:pathLst>
              <a:path h="1251194" w="6611112">
                <a:moveTo>
                  <a:pt x="0" y="0"/>
                </a:moveTo>
                <a:lnTo>
                  <a:pt x="6611112" y="0"/>
                </a:lnTo>
                <a:lnTo>
                  <a:pt x="6611112" y="1251194"/>
                </a:lnTo>
                <a:lnTo>
                  <a:pt x="0" y="125119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066610" y="3303651"/>
            <a:ext cx="5305722" cy="1963117"/>
          </a:xfrm>
          <a:custGeom>
            <a:avLst/>
            <a:gdLst/>
            <a:ahLst/>
            <a:cxnLst/>
            <a:rect r="r" b="b" t="t" l="l"/>
            <a:pathLst>
              <a:path h="1963117" w="5305722">
                <a:moveTo>
                  <a:pt x="0" y="0"/>
                </a:moveTo>
                <a:lnTo>
                  <a:pt x="5305722" y="0"/>
                </a:lnTo>
                <a:lnTo>
                  <a:pt x="5305722" y="1963117"/>
                </a:lnTo>
                <a:lnTo>
                  <a:pt x="0" y="196311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023360" y="2040636"/>
            <a:ext cx="6509004" cy="1149096"/>
          </a:xfrm>
          <a:custGeom>
            <a:avLst/>
            <a:gdLst/>
            <a:ahLst/>
            <a:cxnLst/>
            <a:rect r="r" b="b" t="t" l="l"/>
            <a:pathLst>
              <a:path h="1149096" w="6509004">
                <a:moveTo>
                  <a:pt x="0" y="0"/>
                </a:moveTo>
                <a:lnTo>
                  <a:pt x="6509004" y="0"/>
                </a:lnTo>
                <a:lnTo>
                  <a:pt x="6509004" y="1149096"/>
                </a:lnTo>
                <a:lnTo>
                  <a:pt x="0" y="114909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419344" y="2014738"/>
            <a:ext cx="4985004" cy="1260338"/>
          </a:xfrm>
          <a:custGeom>
            <a:avLst/>
            <a:gdLst/>
            <a:ahLst/>
            <a:cxnLst/>
            <a:rect r="r" b="b" t="t" l="l"/>
            <a:pathLst>
              <a:path h="1260338" w="4985004">
                <a:moveTo>
                  <a:pt x="0" y="0"/>
                </a:moveTo>
                <a:lnTo>
                  <a:pt x="4985004" y="0"/>
                </a:lnTo>
                <a:lnTo>
                  <a:pt x="4985004" y="1260338"/>
                </a:lnTo>
                <a:lnTo>
                  <a:pt x="0" y="126033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445252" y="2040636"/>
            <a:ext cx="4882896" cy="1158240"/>
          </a:xfrm>
          <a:custGeom>
            <a:avLst/>
            <a:gdLst/>
            <a:ahLst/>
            <a:cxnLst/>
            <a:rect r="r" b="b" t="t" l="l"/>
            <a:pathLst>
              <a:path h="1158240" w="4882896">
                <a:moveTo>
                  <a:pt x="0" y="0"/>
                </a:moveTo>
                <a:lnTo>
                  <a:pt x="4882896" y="0"/>
                </a:lnTo>
                <a:lnTo>
                  <a:pt x="4882896" y="1158240"/>
                </a:lnTo>
                <a:lnTo>
                  <a:pt x="0" y="115824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641592" y="1970532"/>
            <a:ext cx="3646932" cy="1586484"/>
          </a:xfrm>
          <a:custGeom>
            <a:avLst/>
            <a:gdLst/>
            <a:ahLst/>
            <a:cxnLst/>
            <a:rect r="r" b="b" t="t" l="l"/>
            <a:pathLst>
              <a:path h="1586484" w="3646932">
                <a:moveTo>
                  <a:pt x="0" y="0"/>
                </a:moveTo>
                <a:lnTo>
                  <a:pt x="3646932" y="0"/>
                </a:lnTo>
                <a:lnTo>
                  <a:pt x="3646932" y="1586484"/>
                </a:lnTo>
                <a:lnTo>
                  <a:pt x="0" y="158648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667500" y="1996440"/>
            <a:ext cx="3544824" cy="1484376"/>
          </a:xfrm>
          <a:custGeom>
            <a:avLst/>
            <a:gdLst/>
            <a:ahLst/>
            <a:cxnLst/>
            <a:rect r="r" b="b" t="t" l="l"/>
            <a:pathLst>
              <a:path h="1484376" w="3544824">
                <a:moveTo>
                  <a:pt x="0" y="0"/>
                </a:moveTo>
                <a:lnTo>
                  <a:pt x="3544824" y="0"/>
                </a:lnTo>
                <a:lnTo>
                  <a:pt x="3544824" y="1484376"/>
                </a:lnTo>
                <a:lnTo>
                  <a:pt x="0" y="148437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698736" y="2985516"/>
            <a:ext cx="617220" cy="617220"/>
          </a:xfrm>
          <a:custGeom>
            <a:avLst/>
            <a:gdLst/>
            <a:ahLst/>
            <a:cxnLst/>
            <a:rect r="r" b="b" t="t" l="l"/>
            <a:pathLst>
              <a:path h="617220" w="617220">
                <a:moveTo>
                  <a:pt x="0" y="0"/>
                </a:moveTo>
                <a:lnTo>
                  <a:pt x="617220" y="0"/>
                </a:lnTo>
                <a:lnTo>
                  <a:pt x="617220" y="617220"/>
                </a:lnTo>
                <a:lnTo>
                  <a:pt x="0" y="61722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166095" y="5115084"/>
            <a:ext cx="2476506" cy="1341441"/>
          </a:xfrm>
          <a:custGeom>
            <a:avLst/>
            <a:gdLst/>
            <a:ahLst/>
            <a:cxnLst/>
            <a:rect r="r" b="b" t="t" l="l"/>
            <a:pathLst>
              <a:path h="1341441" w="2476506">
                <a:moveTo>
                  <a:pt x="0" y="0"/>
                </a:moveTo>
                <a:lnTo>
                  <a:pt x="2476506" y="0"/>
                </a:lnTo>
                <a:lnTo>
                  <a:pt x="2476506" y="1341440"/>
                </a:lnTo>
                <a:lnTo>
                  <a:pt x="0" y="1341440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815970" y="2051780"/>
            <a:ext cx="2003412" cy="629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4"/>
              </a:lnSpc>
            </a:pPr>
            <a:r>
              <a:rPr lang="en-US" b="true" sz="1596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A</a:t>
            </a:r>
            <a:r>
              <a:rPr lang="en-US" b="true" sz="1596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horro anual</a:t>
            </a:r>
          </a:p>
          <a:p>
            <a:pPr algn="ctr">
              <a:lnSpc>
                <a:spcPts val="2400"/>
              </a:lnSpc>
            </a:pPr>
            <a:r>
              <a:rPr lang="en-US" b="true" sz="2400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$1,948.000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219189" y="2051780"/>
            <a:ext cx="1108367" cy="821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4"/>
              </a:lnSpc>
            </a:pPr>
            <a:r>
              <a:rPr lang="en-US" b="true" sz="1596" i="true" spc="1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Retorno en</a:t>
            </a:r>
          </a:p>
          <a:p>
            <a:pPr algn="ctr">
              <a:lnSpc>
                <a:spcPts val="2400"/>
              </a:lnSpc>
            </a:pPr>
            <a:r>
              <a:rPr lang="en-US" b="true" sz="2400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5</a:t>
            </a:r>
          </a:p>
          <a:p>
            <a:pPr algn="ctr">
              <a:lnSpc>
                <a:spcPts val="2129"/>
              </a:lnSpc>
            </a:pPr>
            <a:r>
              <a:rPr lang="en-US" b="true" sz="1200" i="true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años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01185" y="2041998"/>
            <a:ext cx="352451" cy="27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b="true" sz="1596" i="true" spc="1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TIR</a:t>
            </a:r>
          </a:p>
        </p:txBody>
      </p:sp>
      <p:sp>
        <p:nvSpPr>
          <p:cNvPr name="TextBox 26" id="26"/>
          <p:cNvSpPr txBox="true"/>
          <p:nvPr/>
        </p:nvSpPr>
        <p:spPr>
          <a:xfrm rot="60000">
            <a:off x="7635196" y="2069704"/>
            <a:ext cx="2058869" cy="629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4"/>
              </a:lnSpc>
            </a:pPr>
            <a:r>
              <a:rPr lang="en-US" b="true" sz="1596" i="true" spc="1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P</a:t>
            </a:r>
            <a:r>
              <a:rPr lang="en-US" b="true" sz="1596" i="true" spc="1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recio del sistema</a:t>
            </a:r>
          </a:p>
          <a:p>
            <a:pPr algn="ctr">
              <a:lnSpc>
                <a:spcPts val="2400"/>
              </a:lnSpc>
            </a:pPr>
            <a:r>
              <a:rPr lang="en-US" b="true" sz="2400">
                <a:solidFill>
                  <a:srgbClr val="1A1A1A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$10,550.000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63704" y="2619756"/>
            <a:ext cx="307943" cy="26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9"/>
              </a:lnSpc>
            </a:pPr>
            <a:r>
              <a:rPr lang="en-US" b="true" sz="1200" i="true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cop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772734" y="2327396"/>
            <a:ext cx="609352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b="true" sz="2400">
                <a:solidFill>
                  <a:srgbClr val="FFFFFF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40,1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990768" y="2608726"/>
            <a:ext cx="120472" cy="26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9"/>
              </a:lnSpc>
            </a:pPr>
            <a:r>
              <a:rPr lang="en-US" b="true" sz="1200" i="true">
                <a:solidFill>
                  <a:srgbClr val="FFFFF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%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317401" y="2619756"/>
            <a:ext cx="417030" cy="26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9"/>
              </a:lnSpc>
            </a:pPr>
            <a:r>
              <a:rPr lang="en-US" b="true" sz="1200" i="true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COP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7817" y="6246219"/>
            <a:ext cx="1049922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b="true" sz="1200" i="true" spc="2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Página </a:t>
            </a:r>
            <a:r>
              <a:rPr lang="en-US" b="true" sz="1200" spc="2">
                <a:solidFill>
                  <a:srgbClr val="1A1A1A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4 </a:t>
            </a:r>
            <a:r>
              <a:rPr lang="en-US" b="true" sz="1200" i="true" spc="2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de 11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046090" y="5747680"/>
            <a:ext cx="1203055" cy="17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5"/>
              </a:lnSpc>
            </a:pPr>
            <a:r>
              <a:rPr lang="en-US" b="true" sz="1596" i="true" spc="1">
                <a:solidFill>
                  <a:srgbClr val="000000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i</a:t>
            </a:r>
            <a:r>
              <a:rPr lang="en-US" b="true" sz="1596" i="true" spc="1">
                <a:solidFill>
                  <a:srgbClr val="000000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nformación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016495" y="5936380"/>
            <a:ext cx="2285086" cy="39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6"/>
              </a:lnSpc>
            </a:pPr>
            <a:r>
              <a:rPr lang="en-US" b="true" sz="3600" i="true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financiera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073411" y="627421"/>
            <a:ext cx="3298921" cy="735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5"/>
              </a:lnSpc>
            </a:pPr>
            <a:r>
              <a:rPr lang="en-US" b="true" sz="140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Con base en el diseño propuesto, se presenta el precio del proyecto en mención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938549" y="2927147"/>
            <a:ext cx="1002725" cy="2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5"/>
              </a:lnSpc>
            </a:pPr>
            <a:r>
              <a:rPr lang="en-US" b="true" sz="1403" i="true">
                <a:solidFill>
                  <a:srgbClr val="8AA3E4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incluido</a:t>
            </a:r>
            <a:r>
              <a:rPr lang="en-US" b="true" sz="1403">
                <a:solidFill>
                  <a:srgbClr val="FFFFFF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 </a:t>
            </a:r>
            <a:r>
              <a:rPr lang="en-US" b="true" sz="1403">
                <a:solidFill>
                  <a:srgbClr val="8AA3E4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iva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67616" cy="6841236"/>
          </a:xfrm>
          <a:custGeom>
            <a:avLst/>
            <a:gdLst/>
            <a:ahLst/>
            <a:cxnLst/>
            <a:rect r="r" b="b" t="t" l="l"/>
            <a:pathLst>
              <a:path h="6841236" w="12167616">
                <a:moveTo>
                  <a:pt x="0" y="0"/>
                </a:moveTo>
                <a:lnTo>
                  <a:pt x="12167616" y="0"/>
                </a:lnTo>
                <a:lnTo>
                  <a:pt x="12167616" y="6841236"/>
                </a:lnTo>
                <a:lnTo>
                  <a:pt x="0" y="6841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900120">
            <a:off x="1027396" y="600206"/>
            <a:ext cx="2816771" cy="2559739"/>
          </a:xfrm>
          <a:custGeom>
            <a:avLst/>
            <a:gdLst/>
            <a:ahLst/>
            <a:cxnLst/>
            <a:rect r="r" b="b" t="t" l="l"/>
            <a:pathLst>
              <a:path h="2559739" w="2816771">
                <a:moveTo>
                  <a:pt x="0" y="0"/>
                </a:moveTo>
                <a:lnTo>
                  <a:pt x="2816771" y="0"/>
                </a:lnTo>
                <a:lnTo>
                  <a:pt x="2816771" y="2559739"/>
                </a:lnTo>
                <a:lnTo>
                  <a:pt x="0" y="2559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6201156" y="3161538"/>
            <a:ext cx="3046476" cy="5248532"/>
          </a:xfrm>
          <a:custGeom>
            <a:avLst/>
            <a:gdLst/>
            <a:ahLst/>
            <a:cxnLst/>
            <a:rect r="r" b="b" t="t" l="l"/>
            <a:pathLst>
              <a:path h="5248532" w="3046476">
                <a:moveTo>
                  <a:pt x="0" y="0"/>
                </a:moveTo>
                <a:lnTo>
                  <a:pt x="3046476" y="0"/>
                </a:lnTo>
                <a:lnTo>
                  <a:pt x="3046476" y="5248532"/>
                </a:lnTo>
                <a:lnTo>
                  <a:pt x="0" y="5248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7169700">
            <a:off x="6652631" y="4354201"/>
            <a:ext cx="2816876" cy="2559729"/>
            <a:chOff x="0" y="0"/>
            <a:chExt cx="3755834" cy="34129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55771" cy="3412998"/>
            </a:xfrm>
            <a:custGeom>
              <a:avLst/>
              <a:gdLst/>
              <a:ahLst/>
              <a:cxnLst/>
              <a:rect r="r" b="b" t="t" l="l"/>
              <a:pathLst>
                <a:path h="3412998" w="3755771">
                  <a:moveTo>
                    <a:pt x="127" y="3412998"/>
                  </a:moveTo>
                  <a:lnTo>
                    <a:pt x="3755771" y="3412871"/>
                  </a:lnTo>
                  <a:lnTo>
                    <a:pt x="3755644" y="1757045"/>
                  </a:lnTo>
                  <a:lnTo>
                    <a:pt x="3755644" y="1757045"/>
                  </a:lnTo>
                  <a:lnTo>
                    <a:pt x="2761869" y="0"/>
                  </a:lnTo>
                  <a:lnTo>
                    <a:pt x="2761869" y="0"/>
                  </a:lnTo>
                  <a:lnTo>
                    <a:pt x="0" y="127"/>
                  </a:lnTo>
                  <a:lnTo>
                    <a:pt x="127" y="3412998"/>
                  </a:lnTo>
                  <a:close/>
                </a:path>
              </a:pathLst>
            </a:custGeom>
            <a:blipFill>
              <a:blip r:embed="rId5"/>
              <a:stretch>
                <a:fillRect l="0" t="-1" r="-1" b="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595360" y="0"/>
            <a:ext cx="3572256" cy="6986686"/>
          </a:xfrm>
          <a:custGeom>
            <a:avLst/>
            <a:gdLst/>
            <a:ahLst/>
            <a:cxnLst/>
            <a:rect r="r" b="b" t="t" l="l"/>
            <a:pathLst>
              <a:path h="6986686" w="3572256">
                <a:moveTo>
                  <a:pt x="0" y="0"/>
                </a:moveTo>
                <a:lnTo>
                  <a:pt x="3572256" y="0"/>
                </a:lnTo>
                <a:lnTo>
                  <a:pt x="3572256" y="6986686"/>
                </a:lnTo>
                <a:lnTo>
                  <a:pt x="0" y="69866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3211" t="0" r="-33211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1655160">
            <a:off x="1168822" y="4195153"/>
            <a:ext cx="2102777" cy="2002612"/>
            <a:chOff x="0" y="0"/>
            <a:chExt cx="2803703" cy="26701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03652" cy="2670175"/>
            </a:xfrm>
            <a:custGeom>
              <a:avLst/>
              <a:gdLst/>
              <a:ahLst/>
              <a:cxnLst/>
              <a:rect r="r" b="b" t="t" l="l"/>
              <a:pathLst>
                <a:path h="2670175" w="2803652">
                  <a:moveTo>
                    <a:pt x="0" y="0"/>
                  </a:moveTo>
                  <a:lnTo>
                    <a:pt x="0" y="2670175"/>
                  </a:lnTo>
                  <a:lnTo>
                    <a:pt x="2803652" y="2670175"/>
                  </a:lnTo>
                  <a:lnTo>
                    <a:pt x="2803652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083808" y="2869311"/>
            <a:ext cx="4710306" cy="2327148"/>
          </a:xfrm>
          <a:custGeom>
            <a:avLst/>
            <a:gdLst/>
            <a:ahLst/>
            <a:cxnLst/>
            <a:rect r="r" b="b" t="t" l="l"/>
            <a:pathLst>
              <a:path h="2327148" w="4710306">
                <a:moveTo>
                  <a:pt x="0" y="0"/>
                </a:moveTo>
                <a:lnTo>
                  <a:pt x="4710306" y="0"/>
                </a:lnTo>
                <a:lnTo>
                  <a:pt x="4710306" y="2327148"/>
                </a:lnTo>
                <a:lnTo>
                  <a:pt x="0" y="23271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0354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62887" y="2877054"/>
            <a:ext cx="4563913" cy="2108835"/>
          </a:xfrm>
          <a:custGeom>
            <a:avLst/>
            <a:gdLst/>
            <a:ahLst/>
            <a:cxnLst/>
            <a:rect r="r" b="b" t="t" l="l"/>
            <a:pathLst>
              <a:path h="2108835" w="4563913">
                <a:moveTo>
                  <a:pt x="0" y="0"/>
                </a:moveTo>
                <a:lnTo>
                  <a:pt x="4563913" y="0"/>
                </a:lnTo>
                <a:lnTo>
                  <a:pt x="4563913" y="2108835"/>
                </a:lnTo>
                <a:lnTo>
                  <a:pt x="0" y="21088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517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66095" y="5115084"/>
            <a:ext cx="2476506" cy="1341441"/>
          </a:xfrm>
          <a:custGeom>
            <a:avLst/>
            <a:gdLst/>
            <a:ahLst/>
            <a:cxnLst/>
            <a:rect r="r" b="b" t="t" l="l"/>
            <a:pathLst>
              <a:path h="1341441" w="2476506">
                <a:moveTo>
                  <a:pt x="0" y="0"/>
                </a:moveTo>
                <a:lnTo>
                  <a:pt x="2476506" y="0"/>
                </a:lnTo>
                <a:lnTo>
                  <a:pt x="2476506" y="1341440"/>
                </a:lnTo>
                <a:lnTo>
                  <a:pt x="0" y="13414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083503" y="420711"/>
            <a:ext cx="4710306" cy="2327148"/>
          </a:xfrm>
          <a:custGeom>
            <a:avLst/>
            <a:gdLst/>
            <a:ahLst/>
            <a:cxnLst/>
            <a:rect r="r" b="b" t="t" l="l"/>
            <a:pathLst>
              <a:path h="2327148" w="4710306">
                <a:moveTo>
                  <a:pt x="0" y="0"/>
                </a:moveTo>
                <a:lnTo>
                  <a:pt x="4710306" y="0"/>
                </a:lnTo>
                <a:lnTo>
                  <a:pt x="4710306" y="2327148"/>
                </a:lnTo>
                <a:lnTo>
                  <a:pt x="0" y="23271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0354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162887" y="420711"/>
            <a:ext cx="4563913" cy="2108835"/>
          </a:xfrm>
          <a:custGeom>
            <a:avLst/>
            <a:gdLst/>
            <a:ahLst/>
            <a:cxnLst/>
            <a:rect r="r" b="b" t="t" l="l"/>
            <a:pathLst>
              <a:path h="2108835" w="4563913">
                <a:moveTo>
                  <a:pt x="0" y="0"/>
                </a:moveTo>
                <a:lnTo>
                  <a:pt x="4563913" y="0"/>
                </a:lnTo>
                <a:lnTo>
                  <a:pt x="4563913" y="2108835"/>
                </a:lnTo>
                <a:lnTo>
                  <a:pt x="0" y="21088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517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633669" y="2924189"/>
            <a:ext cx="3436213" cy="2014565"/>
          </a:xfrm>
          <a:custGeom>
            <a:avLst/>
            <a:gdLst/>
            <a:ahLst/>
            <a:cxnLst/>
            <a:rect r="r" b="b" t="t" l="l"/>
            <a:pathLst>
              <a:path h="2014565" w="3436213">
                <a:moveTo>
                  <a:pt x="0" y="0"/>
                </a:moveTo>
                <a:lnTo>
                  <a:pt x="3436214" y="0"/>
                </a:lnTo>
                <a:lnTo>
                  <a:pt x="3436214" y="2014565"/>
                </a:lnTo>
                <a:lnTo>
                  <a:pt x="0" y="20145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2663" r="0" b="-2663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837645" y="506188"/>
            <a:ext cx="3515430" cy="1937881"/>
          </a:xfrm>
          <a:custGeom>
            <a:avLst/>
            <a:gdLst/>
            <a:ahLst/>
            <a:cxnLst/>
            <a:rect r="r" b="b" t="t" l="l"/>
            <a:pathLst>
              <a:path h="1937881" w="3515430">
                <a:moveTo>
                  <a:pt x="0" y="0"/>
                </a:moveTo>
                <a:lnTo>
                  <a:pt x="3515430" y="0"/>
                </a:lnTo>
                <a:lnTo>
                  <a:pt x="3515430" y="1937881"/>
                </a:lnTo>
                <a:lnTo>
                  <a:pt x="0" y="19378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9842" y="420711"/>
            <a:ext cx="5381528" cy="5213355"/>
          </a:xfrm>
          <a:custGeom>
            <a:avLst/>
            <a:gdLst/>
            <a:ahLst/>
            <a:cxnLst/>
            <a:rect r="r" b="b" t="t" l="l"/>
            <a:pathLst>
              <a:path h="5213355" w="5381528">
                <a:moveTo>
                  <a:pt x="0" y="0"/>
                </a:moveTo>
                <a:lnTo>
                  <a:pt x="5381528" y="0"/>
                </a:lnTo>
                <a:lnTo>
                  <a:pt x="5381528" y="5213355"/>
                </a:lnTo>
                <a:lnTo>
                  <a:pt x="0" y="521335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67817" y="6246219"/>
            <a:ext cx="1049922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b="true" sz="1200" i="true" spc="2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Página 5</a:t>
            </a:r>
            <a:r>
              <a:rPr lang="en-US" b="true" sz="1200" spc="2">
                <a:solidFill>
                  <a:srgbClr val="1A1A1A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 </a:t>
            </a:r>
            <a:r>
              <a:rPr lang="en-US" b="true" sz="1200" i="true" spc="2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de 11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58014" y="5852479"/>
            <a:ext cx="1203055" cy="17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5"/>
              </a:lnSpc>
            </a:pPr>
            <a:r>
              <a:rPr lang="en-US" b="true" sz="1596" i="true" spc="1">
                <a:solidFill>
                  <a:srgbClr val="000000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información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64060" y="6064787"/>
            <a:ext cx="2285086" cy="39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6"/>
              </a:lnSpc>
            </a:pPr>
            <a:r>
              <a:rPr lang="en-US" b="true" sz="3600" i="true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financiera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3944" y="-50215"/>
            <a:ext cx="12167616" cy="6841236"/>
          </a:xfrm>
          <a:custGeom>
            <a:avLst/>
            <a:gdLst/>
            <a:ahLst/>
            <a:cxnLst/>
            <a:rect r="r" b="b" t="t" l="l"/>
            <a:pathLst>
              <a:path h="6841236" w="12167616">
                <a:moveTo>
                  <a:pt x="0" y="0"/>
                </a:moveTo>
                <a:lnTo>
                  <a:pt x="12167616" y="0"/>
                </a:lnTo>
                <a:lnTo>
                  <a:pt x="12167616" y="6841236"/>
                </a:lnTo>
                <a:lnTo>
                  <a:pt x="0" y="6841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900120">
            <a:off x="1027396" y="600206"/>
            <a:ext cx="2816771" cy="2559739"/>
          </a:xfrm>
          <a:custGeom>
            <a:avLst/>
            <a:gdLst/>
            <a:ahLst/>
            <a:cxnLst/>
            <a:rect r="r" b="b" t="t" l="l"/>
            <a:pathLst>
              <a:path h="2559739" w="2816771">
                <a:moveTo>
                  <a:pt x="0" y="0"/>
                </a:moveTo>
                <a:lnTo>
                  <a:pt x="2816771" y="0"/>
                </a:lnTo>
                <a:lnTo>
                  <a:pt x="2816771" y="2559739"/>
                </a:lnTo>
                <a:lnTo>
                  <a:pt x="0" y="2559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5847212" y="3111323"/>
            <a:ext cx="3046476" cy="5248532"/>
          </a:xfrm>
          <a:custGeom>
            <a:avLst/>
            <a:gdLst/>
            <a:ahLst/>
            <a:cxnLst/>
            <a:rect r="r" b="b" t="t" l="l"/>
            <a:pathLst>
              <a:path h="5248532" w="3046476">
                <a:moveTo>
                  <a:pt x="0" y="0"/>
                </a:moveTo>
                <a:lnTo>
                  <a:pt x="3046476" y="0"/>
                </a:lnTo>
                <a:lnTo>
                  <a:pt x="3046476" y="5248532"/>
                </a:lnTo>
                <a:lnTo>
                  <a:pt x="0" y="5248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7169700">
            <a:off x="6298688" y="4303986"/>
            <a:ext cx="2816876" cy="2559729"/>
            <a:chOff x="0" y="0"/>
            <a:chExt cx="3755834" cy="34129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55771" cy="3412998"/>
            </a:xfrm>
            <a:custGeom>
              <a:avLst/>
              <a:gdLst/>
              <a:ahLst/>
              <a:cxnLst/>
              <a:rect r="r" b="b" t="t" l="l"/>
              <a:pathLst>
                <a:path h="3412998" w="3755771">
                  <a:moveTo>
                    <a:pt x="127" y="3412998"/>
                  </a:moveTo>
                  <a:lnTo>
                    <a:pt x="3755771" y="3412871"/>
                  </a:lnTo>
                  <a:lnTo>
                    <a:pt x="3755644" y="1757045"/>
                  </a:lnTo>
                  <a:lnTo>
                    <a:pt x="3755644" y="1757045"/>
                  </a:lnTo>
                  <a:lnTo>
                    <a:pt x="2761869" y="0"/>
                  </a:lnTo>
                  <a:lnTo>
                    <a:pt x="2761869" y="0"/>
                  </a:lnTo>
                  <a:lnTo>
                    <a:pt x="0" y="127"/>
                  </a:lnTo>
                  <a:lnTo>
                    <a:pt x="127" y="3412998"/>
                  </a:lnTo>
                  <a:close/>
                </a:path>
              </a:pathLst>
            </a:custGeom>
            <a:blipFill>
              <a:blip r:embed="rId5"/>
              <a:stretch>
                <a:fillRect l="0" t="-1" r="-1" b="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616918" y="0"/>
            <a:ext cx="3686141" cy="6841236"/>
          </a:xfrm>
          <a:custGeom>
            <a:avLst/>
            <a:gdLst/>
            <a:ahLst/>
            <a:cxnLst/>
            <a:rect r="r" b="b" t="t" l="l"/>
            <a:pathLst>
              <a:path h="6841236" w="3686141">
                <a:moveTo>
                  <a:pt x="0" y="0"/>
                </a:moveTo>
                <a:lnTo>
                  <a:pt x="3686141" y="0"/>
                </a:lnTo>
                <a:lnTo>
                  <a:pt x="3686141" y="6841236"/>
                </a:lnTo>
                <a:lnTo>
                  <a:pt x="0" y="68412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640" t="0" r="-37729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1655160">
            <a:off x="1168822" y="4195153"/>
            <a:ext cx="2102777" cy="2002612"/>
            <a:chOff x="0" y="0"/>
            <a:chExt cx="2803703" cy="26701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03652" cy="2670175"/>
            </a:xfrm>
            <a:custGeom>
              <a:avLst/>
              <a:gdLst/>
              <a:ahLst/>
              <a:cxnLst/>
              <a:rect r="r" b="b" t="t" l="l"/>
              <a:pathLst>
                <a:path h="2670175" w="2803652">
                  <a:moveTo>
                    <a:pt x="0" y="0"/>
                  </a:moveTo>
                  <a:lnTo>
                    <a:pt x="0" y="2670175"/>
                  </a:lnTo>
                  <a:lnTo>
                    <a:pt x="2803652" y="2670175"/>
                  </a:lnTo>
                  <a:lnTo>
                    <a:pt x="2803652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166095" y="5115084"/>
            <a:ext cx="2476506" cy="1341441"/>
          </a:xfrm>
          <a:custGeom>
            <a:avLst/>
            <a:gdLst/>
            <a:ahLst/>
            <a:cxnLst/>
            <a:rect r="r" b="b" t="t" l="l"/>
            <a:pathLst>
              <a:path h="1341441" w="2476506">
                <a:moveTo>
                  <a:pt x="0" y="0"/>
                </a:moveTo>
                <a:lnTo>
                  <a:pt x="2476506" y="0"/>
                </a:lnTo>
                <a:lnTo>
                  <a:pt x="2476506" y="1341440"/>
                </a:lnTo>
                <a:lnTo>
                  <a:pt x="0" y="1341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24151" y="1283033"/>
            <a:ext cx="699016" cy="959156"/>
          </a:xfrm>
          <a:custGeom>
            <a:avLst/>
            <a:gdLst/>
            <a:ahLst/>
            <a:cxnLst/>
            <a:rect r="r" b="b" t="t" l="l"/>
            <a:pathLst>
              <a:path h="959156" w="699016">
                <a:moveTo>
                  <a:pt x="0" y="0"/>
                </a:moveTo>
                <a:lnTo>
                  <a:pt x="699015" y="0"/>
                </a:lnTo>
                <a:lnTo>
                  <a:pt x="699015" y="959156"/>
                </a:lnTo>
                <a:lnTo>
                  <a:pt x="0" y="9591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98213" y="3756565"/>
            <a:ext cx="475339" cy="634654"/>
          </a:xfrm>
          <a:custGeom>
            <a:avLst/>
            <a:gdLst/>
            <a:ahLst/>
            <a:cxnLst/>
            <a:rect r="r" b="b" t="t" l="l"/>
            <a:pathLst>
              <a:path h="634654" w="475339">
                <a:moveTo>
                  <a:pt x="0" y="0"/>
                </a:moveTo>
                <a:lnTo>
                  <a:pt x="475339" y="0"/>
                </a:lnTo>
                <a:lnTo>
                  <a:pt x="475339" y="634654"/>
                </a:lnTo>
                <a:lnTo>
                  <a:pt x="0" y="6346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7164" y="3143084"/>
            <a:ext cx="904924" cy="1750367"/>
          </a:xfrm>
          <a:custGeom>
            <a:avLst/>
            <a:gdLst/>
            <a:ahLst/>
            <a:cxnLst/>
            <a:rect r="r" b="b" t="t" l="l"/>
            <a:pathLst>
              <a:path h="1750367" w="904924">
                <a:moveTo>
                  <a:pt x="0" y="0"/>
                </a:moveTo>
                <a:lnTo>
                  <a:pt x="904924" y="0"/>
                </a:lnTo>
                <a:lnTo>
                  <a:pt x="904924" y="1750368"/>
                </a:lnTo>
                <a:lnTo>
                  <a:pt x="0" y="17503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57846" y="684520"/>
            <a:ext cx="2254176" cy="1785103"/>
          </a:xfrm>
          <a:custGeom>
            <a:avLst/>
            <a:gdLst/>
            <a:ahLst/>
            <a:cxnLst/>
            <a:rect r="r" b="b" t="t" l="l"/>
            <a:pathLst>
              <a:path h="1785103" w="2254176">
                <a:moveTo>
                  <a:pt x="0" y="0"/>
                </a:moveTo>
                <a:lnTo>
                  <a:pt x="2254177" y="0"/>
                </a:lnTo>
                <a:lnTo>
                  <a:pt x="2254177" y="1785102"/>
                </a:lnTo>
                <a:lnTo>
                  <a:pt x="0" y="17851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514791" y="3596932"/>
            <a:ext cx="1629029" cy="1613409"/>
          </a:xfrm>
          <a:custGeom>
            <a:avLst/>
            <a:gdLst/>
            <a:ahLst/>
            <a:cxnLst/>
            <a:rect r="r" b="b" t="t" l="l"/>
            <a:pathLst>
              <a:path h="1613409" w="1629029">
                <a:moveTo>
                  <a:pt x="0" y="0"/>
                </a:moveTo>
                <a:lnTo>
                  <a:pt x="1629028" y="0"/>
                </a:lnTo>
                <a:lnTo>
                  <a:pt x="1629028" y="1613409"/>
                </a:lnTo>
                <a:lnTo>
                  <a:pt x="0" y="161340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495637" y="4277456"/>
            <a:ext cx="1626322" cy="661294"/>
          </a:xfrm>
          <a:custGeom>
            <a:avLst/>
            <a:gdLst/>
            <a:ahLst/>
            <a:cxnLst/>
            <a:rect r="r" b="b" t="t" l="l"/>
            <a:pathLst>
              <a:path h="661294" w="1626322">
                <a:moveTo>
                  <a:pt x="0" y="0"/>
                </a:moveTo>
                <a:lnTo>
                  <a:pt x="1626322" y="0"/>
                </a:lnTo>
                <a:lnTo>
                  <a:pt x="1626322" y="661293"/>
                </a:lnTo>
                <a:lnTo>
                  <a:pt x="0" y="6612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354290" y="1915960"/>
            <a:ext cx="1628164" cy="1613320"/>
          </a:xfrm>
          <a:custGeom>
            <a:avLst/>
            <a:gdLst/>
            <a:ahLst/>
            <a:cxnLst/>
            <a:rect r="r" b="b" t="t" l="l"/>
            <a:pathLst>
              <a:path h="1613320" w="1628164">
                <a:moveTo>
                  <a:pt x="0" y="0"/>
                </a:moveTo>
                <a:lnTo>
                  <a:pt x="1628165" y="0"/>
                </a:lnTo>
                <a:lnTo>
                  <a:pt x="1628165" y="1613319"/>
                </a:lnTo>
                <a:lnTo>
                  <a:pt x="0" y="161331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519007" y="2575042"/>
            <a:ext cx="1126071" cy="657506"/>
          </a:xfrm>
          <a:custGeom>
            <a:avLst/>
            <a:gdLst/>
            <a:ahLst/>
            <a:cxnLst/>
            <a:rect r="r" b="b" t="t" l="l"/>
            <a:pathLst>
              <a:path h="657506" w="1126071">
                <a:moveTo>
                  <a:pt x="0" y="0"/>
                </a:moveTo>
                <a:lnTo>
                  <a:pt x="1126071" y="0"/>
                </a:lnTo>
                <a:lnTo>
                  <a:pt x="1126071" y="657506"/>
                </a:lnTo>
                <a:lnTo>
                  <a:pt x="0" y="65750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343449" y="4258811"/>
            <a:ext cx="1509050" cy="842609"/>
          </a:xfrm>
          <a:custGeom>
            <a:avLst/>
            <a:gdLst/>
            <a:ahLst/>
            <a:cxnLst/>
            <a:rect r="r" b="b" t="t" l="l"/>
            <a:pathLst>
              <a:path h="842609" w="1509050">
                <a:moveTo>
                  <a:pt x="0" y="0"/>
                </a:moveTo>
                <a:lnTo>
                  <a:pt x="1509050" y="0"/>
                </a:lnTo>
                <a:lnTo>
                  <a:pt x="1509050" y="842609"/>
                </a:lnTo>
                <a:lnTo>
                  <a:pt x="0" y="84260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355307" y="1916011"/>
            <a:ext cx="1626830" cy="1614629"/>
          </a:xfrm>
          <a:custGeom>
            <a:avLst/>
            <a:gdLst/>
            <a:ahLst/>
            <a:cxnLst/>
            <a:rect r="r" b="b" t="t" l="l"/>
            <a:pathLst>
              <a:path h="1614629" w="1626830">
                <a:moveTo>
                  <a:pt x="0" y="0"/>
                </a:moveTo>
                <a:lnTo>
                  <a:pt x="1626830" y="0"/>
                </a:lnTo>
                <a:lnTo>
                  <a:pt x="1626830" y="1614628"/>
                </a:lnTo>
                <a:lnTo>
                  <a:pt x="0" y="161462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354290" y="3602868"/>
            <a:ext cx="1628164" cy="1613320"/>
          </a:xfrm>
          <a:custGeom>
            <a:avLst/>
            <a:gdLst/>
            <a:ahLst/>
            <a:cxnLst/>
            <a:rect r="r" b="b" t="t" l="l"/>
            <a:pathLst>
              <a:path h="1613320" w="1628164">
                <a:moveTo>
                  <a:pt x="0" y="0"/>
                </a:moveTo>
                <a:lnTo>
                  <a:pt x="1628165" y="0"/>
                </a:lnTo>
                <a:lnTo>
                  <a:pt x="1628165" y="1613319"/>
                </a:lnTo>
                <a:lnTo>
                  <a:pt x="0" y="161331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355307" y="3603847"/>
            <a:ext cx="1626830" cy="1612595"/>
          </a:xfrm>
          <a:custGeom>
            <a:avLst/>
            <a:gdLst/>
            <a:ahLst/>
            <a:cxnLst/>
            <a:rect r="r" b="b" t="t" l="l"/>
            <a:pathLst>
              <a:path h="1612595" w="1626830">
                <a:moveTo>
                  <a:pt x="0" y="0"/>
                </a:moveTo>
                <a:lnTo>
                  <a:pt x="1626830" y="0"/>
                </a:lnTo>
                <a:lnTo>
                  <a:pt x="1626830" y="1612595"/>
                </a:lnTo>
                <a:lnTo>
                  <a:pt x="0" y="161259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514791" y="1915960"/>
            <a:ext cx="1628164" cy="1613320"/>
          </a:xfrm>
          <a:custGeom>
            <a:avLst/>
            <a:gdLst/>
            <a:ahLst/>
            <a:cxnLst/>
            <a:rect r="r" b="b" t="t" l="l"/>
            <a:pathLst>
              <a:path h="1613320" w="1628164">
                <a:moveTo>
                  <a:pt x="0" y="0"/>
                </a:moveTo>
                <a:lnTo>
                  <a:pt x="1628164" y="0"/>
                </a:lnTo>
                <a:lnTo>
                  <a:pt x="1628164" y="1613319"/>
                </a:lnTo>
                <a:lnTo>
                  <a:pt x="0" y="1613319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514956" y="1916011"/>
            <a:ext cx="1628863" cy="1614629"/>
          </a:xfrm>
          <a:custGeom>
            <a:avLst/>
            <a:gdLst/>
            <a:ahLst/>
            <a:cxnLst/>
            <a:rect r="r" b="b" t="t" l="l"/>
            <a:pathLst>
              <a:path h="1614629" w="1628863">
                <a:moveTo>
                  <a:pt x="0" y="0"/>
                </a:moveTo>
                <a:lnTo>
                  <a:pt x="1628863" y="0"/>
                </a:lnTo>
                <a:lnTo>
                  <a:pt x="1628863" y="1614628"/>
                </a:lnTo>
                <a:lnTo>
                  <a:pt x="0" y="161462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496819" y="2650969"/>
            <a:ext cx="1442121" cy="501775"/>
          </a:xfrm>
          <a:custGeom>
            <a:avLst/>
            <a:gdLst/>
            <a:ahLst/>
            <a:cxnLst/>
            <a:rect r="r" b="b" t="t" l="l"/>
            <a:pathLst>
              <a:path h="501775" w="1442121">
                <a:moveTo>
                  <a:pt x="0" y="0"/>
                </a:moveTo>
                <a:lnTo>
                  <a:pt x="1442121" y="0"/>
                </a:lnTo>
                <a:lnTo>
                  <a:pt x="1442121" y="501775"/>
                </a:lnTo>
                <a:lnTo>
                  <a:pt x="0" y="50177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836738" y="3826190"/>
            <a:ext cx="47864" cy="371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</a:pPr>
            <a:r>
              <a:rPr lang="en-US" sz="1329">
                <a:solidFill>
                  <a:srgbClr val="2C1D4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3382152" y="3161538"/>
            <a:ext cx="1821437" cy="1500635"/>
          </a:xfrm>
          <a:custGeom>
            <a:avLst/>
            <a:gdLst/>
            <a:ahLst/>
            <a:cxnLst/>
            <a:rect r="r" b="b" t="t" l="l"/>
            <a:pathLst>
              <a:path h="1500635" w="1821437">
                <a:moveTo>
                  <a:pt x="0" y="0"/>
                </a:moveTo>
                <a:lnTo>
                  <a:pt x="1821438" y="0"/>
                </a:lnTo>
                <a:lnTo>
                  <a:pt x="1821438" y="1500635"/>
                </a:lnTo>
                <a:lnTo>
                  <a:pt x="0" y="1500635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8409845">
            <a:off x="1207335" y="3890018"/>
            <a:ext cx="594119" cy="518274"/>
          </a:xfrm>
          <a:custGeom>
            <a:avLst/>
            <a:gdLst/>
            <a:ahLst/>
            <a:cxnLst/>
            <a:rect r="r" b="b" t="t" l="l"/>
            <a:pathLst>
              <a:path h="518274" w="594119">
                <a:moveTo>
                  <a:pt x="0" y="0"/>
                </a:moveTo>
                <a:lnTo>
                  <a:pt x="594120" y="0"/>
                </a:lnTo>
                <a:lnTo>
                  <a:pt x="594120" y="518275"/>
                </a:lnTo>
                <a:lnTo>
                  <a:pt x="0" y="518275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-46835" t="-124317" r="-106748" b="-94117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228759" y="1577071"/>
            <a:ext cx="306787" cy="269589"/>
          </a:xfrm>
          <a:custGeom>
            <a:avLst/>
            <a:gdLst/>
            <a:ahLst/>
            <a:cxnLst/>
            <a:rect r="r" b="b" t="t" l="l"/>
            <a:pathLst>
              <a:path h="269589" w="306787">
                <a:moveTo>
                  <a:pt x="0" y="0"/>
                </a:moveTo>
                <a:lnTo>
                  <a:pt x="306787" y="0"/>
                </a:lnTo>
                <a:lnTo>
                  <a:pt x="306787" y="269589"/>
                </a:lnTo>
                <a:lnTo>
                  <a:pt x="0" y="26958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667817" y="6246219"/>
            <a:ext cx="1049922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b="true" sz="1200" i="true" spc="2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Página 6</a:t>
            </a:r>
            <a:r>
              <a:rPr lang="en-US" b="true" sz="1200" spc="2">
                <a:solidFill>
                  <a:srgbClr val="1A1A1A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 </a:t>
            </a:r>
            <a:r>
              <a:rPr lang="en-US" b="true" sz="1200" i="true" spc="2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de 11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309088" y="5868908"/>
            <a:ext cx="1203055" cy="17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5"/>
              </a:lnSpc>
            </a:pPr>
            <a:r>
              <a:rPr lang="en-US" b="true" sz="1596" i="true" spc="1">
                <a:solidFill>
                  <a:srgbClr val="000000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Diagrama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964060" y="6064787"/>
            <a:ext cx="2441688" cy="39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6"/>
              </a:lnSpc>
            </a:pPr>
            <a:r>
              <a:rPr lang="en-US" b="true" sz="3600" i="true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del sistema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78349" y="4979775"/>
            <a:ext cx="873811" cy="578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7"/>
              </a:lnSpc>
            </a:pPr>
            <a:r>
              <a:rPr lang="en-US" sz="1329" spc="1">
                <a:solidFill>
                  <a:srgbClr val="2C1D4A"/>
                </a:solidFill>
                <a:latin typeface="Sansation"/>
                <a:ea typeface="Sansation"/>
                <a:cs typeface="Sansation"/>
                <a:sym typeface="Sansation"/>
              </a:rPr>
              <a:t>Operador de energía local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972317" y="2246204"/>
            <a:ext cx="750847" cy="223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0"/>
              </a:lnSpc>
            </a:pPr>
            <a:r>
              <a:rPr lang="en-US" b="true" sz="1329">
                <a:solidFill>
                  <a:srgbClr val="2C1D4A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Paneles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855040" y="4275539"/>
            <a:ext cx="1034780" cy="61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2"/>
              </a:lnSpc>
            </a:pPr>
            <a:r>
              <a:rPr lang="en-US" b="true" sz="1329">
                <a:solidFill>
                  <a:srgbClr val="2C1D4A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Medidor </a:t>
            </a:r>
          </a:p>
          <a:p>
            <a:pPr algn="ctr">
              <a:lnSpc>
                <a:spcPts val="664"/>
              </a:lnSpc>
            </a:pPr>
            <a:r>
              <a:rPr lang="en-US" b="true" sz="1329">
                <a:solidFill>
                  <a:srgbClr val="2C1D4A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bidireccional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042815" y="4776473"/>
            <a:ext cx="620343" cy="223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0"/>
              </a:lnSpc>
            </a:pPr>
            <a:r>
              <a:rPr lang="en-US" b="true" sz="1329">
                <a:solidFill>
                  <a:srgbClr val="2C1D4A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Circuito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024151" y="2246204"/>
            <a:ext cx="657671" cy="223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0"/>
              </a:lnSpc>
            </a:pPr>
            <a:r>
              <a:rPr lang="en-US" b="true" sz="1329">
                <a:solidFill>
                  <a:srgbClr val="2C1D4A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Inversor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459191" y="1235408"/>
            <a:ext cx="1451425" cy="35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2"/>
              </a:lnSpc>
            </a:pPr>
            <a:r>
              <a:rPr lang="en-US" b="true" sz="2001">
                <a:solidFill>
                  <a:srgbClr val="2C1D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Beneficios: 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5400000">
            <a:off x="4209282" y="2670900"/>
            <a:ext cx="328753" cy="288892"/>
          </a:xfrm>
          <a:custGeom>
            <a:avLst/>
            <a:gdLst/>
            <a:ahLst/>
            <a:cxnLst/>
            <a:rect r="r" b="b" t="t" l="l"/>
            <a:pathLst>
              <a:path h="288892" w="328753">
                <a:moveTo>
                  <a:pt x="0" y="0"/>
                </a:moveTo>
                <a:lnTo>
                  <a:pt x="328753" y="0"/>
                </a:lnTo>
                <a:lnTo>
                  <a:pt x="328753" y="288891"/>
                </a:lnTo>
                <a:lnTo>
                  <a:pt x="0" y="28889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800000">
            <a:off x="2889820" y="3849144"/>
            <a:ext cx="282783" cy="248495"/>
          </a:xfrm>
          <a:custGeom>
            <a:avLst/>
            <a:gdLst/>
            <a:ahLst/>
            <a:cxnLst/>
            <a:rect r="r" b="b" t="t" l="l"/>
            <a:pathLst>
              <a:path h="248495" w="282783">
                <a:moveTo>
                  <a:pt x="0" y="0"/>
                </a:moveTo>
                <a:lnTo>
                  <a:pt x="282782" y="0"/>
                </a:lnTo>
                <a:lnTo>
                  <a:pt x="282782" y="248496"/>
                </a:lnTo>
                <a:lnTo>
                  <a:pt x="0" y="24849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67616" cy="6841236"/>
          </a:xfrm>
          <a:custGeom>
            <a:avLst/>
            <a:gdLst/>
            <a:ahLst/>
            <a:cxnLst/>
            <a:rect r="r" b="b" t="t" l="l"/>
            <a:pathLst>
              <a:path h="6841236" w="12167616">
                <a:moveTo>
                  <a:pt x="0" y="0"/>
                </a:moveTo>
                <a:lnTo>
                  <a:pt x="12167616" y="0"/>
                </a:lnTo>
                <a:lnTo>
                  <a:pt x="12167616" y="6841236"/>
                </a:lnTo>
                <a:lnTo>
                  <a:pt x="0" y="6841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669280" y="1867919"/>
            <a:ext cx="3046476" cy="4970269"/>
          </a:xfrm>
          <a:custGeom>
            <a:avLst/>
            <a:gdLst/>
            <a:ahLst/>
            <a:cxnLst/>
            <a:rect r="r" b="b" t="t" l="l"/>
            <a:pathLst>
              <a:path h="4970269" w="3046476">
                <a:moveTo>
                  <a:pt x="3046476" y="0"/>
                </a:moveTo>
                <a:lnTo>
                  <a:pt x="0" y="0"/>
                </a:lnTo>
                <a:lnTo>
                  <a:pt x="0" y="4970269"/>
                </a:lnTo>
                <a:lnTo>
                  <a:pt x="3046476" y="4970269"/>
                </a:lnTo>
                <a:lnTo>
                  <a:pt x="304647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3109380">
            <a:off x="7025373" y="3493160"/>
            <a:ext cx="2816762" cy="2559882"/>
            <a:chOff x="0" y="0"/>
            <a:chExt cx="3755682" cy="34131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55644" cy="3413252"/>
            </a:xfrm>
            <a:custGeom>
              <a:avLst/>
              <a:gdLst/>
              <a:ahLst/>
              <a:cxnLst/>
              <a:rect r="r" b="b" t="t" l="l"/>
              <a:pathLst>
                <a:path h="3413252" w="3755644">
                  <a:moveTo>
                    <a:pt x="127" y="0"/>
                  </a:moveTo>
                  <a:lnTo>
                    <a:pt x="0" y="3412871"/>
                  </a:lnTo>
                  <a:lnTo>
                    <a:pt x="3755644" y="3413252"/>
                  </a:lnTo>
                  <a:lnTo>
                    <a:pt x="3755644" y="381"/>
                  </a:lnTo>
                  <a:lnTo>
                    <a:pt x="127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2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8595360" y="3048"/>
            <a:ext cx="3572256" cy="6947275"/>
          </a:xfrm>
          <a:custGeom>
            <a:avLst/>
            <a:gdLst/>
            <a:ahLst/>
            <a:cxnLst/>
            <a:rect r="r" b="b" t="t" l="l"/>
            <a:pathLst>
              <a:path h="6947275" w="3572256">
                <a:moveTo>
                  <a:pt x="3572256" y="0"/>
                </a:moveTo>
                <a:lnTo>
                  <a:pt x="0" y="0"/>
                </a:lnTo>
                <a:lnTo>
                  <a:pt x="0" y="6947275"/>
                </a:lnTo>
                <a:lnTo>
                  <a:pt x="3572256" y="6947275"/>
                </a:lnTo>
                <a:lnTo>
                  <a:pt x="3572256" y="0"/>
                </a:lnTo>
                <a:close/>
              </a:path>
            </a:pathLst>
          </a:custGeom>
          <a:blipFill>
            <a:blip r:embed="rId5"/>
            <a:stretch>
              <a:fillRect l="-786" t="0" r="-1089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8423700">
            <a:off x="3068079" y="855821"/>
            <a:ext cx="2816828" cy="2559863"/>
            <a:chOff x="0" y="0"/>
            <a:chExt cx="3755771" cy="34131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55771" cy="3413125"/>
            </a:xfrm>
            <a:custGeom>
              <a:avLst/>
              <a:gdLst/>
              <a:ahLst/>
              <a:cxnLst/>
              <a:rect r="r" b="b" t="t" l="l"/>
              <a:pathLst>
                <a:path h="3413125" w="3755771">
                  <a:moveTo>
                    <a:pt x="127" y="3413125"/>
                  </a:moveTo>
                  <a:lnTo>
                    <a:pt x="3755771" y="3412871"/>
                  </a:lnTo>
                  <a:lnTo>
                    <a:pt x="3755644" y="0"/>
                  </a:lnTo>
                  <a:lnTo>
                    <a:pt x="0" y="254"/>
                  </a:lnTo>
                  <a:lnTo>
                    <a:pt x="127" y="3413125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10800000">
            <a:off x="0" y="5250180"/>
            <a:ext cx="1385316" cy="1591056"/>
          </a:xfrm>
          <a:custGeom>
            <a:avLst/>
            <a:gdLst/>
            <a:ahLst/>
            <a:cxnLst/>
            <a:rect r="r" b="b" t="t" l="l"/>
            <a:pathLst>
              <a:path h="1591056" w="1385316">
                <a:moveTo>
                  <a:pt x="0" y="0"/>
                </a:moveTo>
                <a:lnTo>
                  <a:pt x="1385316" y="0"/>
                </a:lnTo>
                <a:lnTo>
                  <a:pt x="1385316" y="1591056"/>
                </a:lnTo>
                <a:lnTo>
                  <a:pt x="0" y="15910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72179" y="5322175"/>
            <a:ext cx="2476506" cy="1341441"/>
          </a:xfrm>
          <a:custGeom>
            <a:avLst/>
            <a:gdLst/>
            <a:ahLst/>
            <a:cxnLst/>
            <a:rect r="r" b="b" t="t" l="l"/>
            <a:pathLst>
              <a:path h="1341441" w="2476506">
                <a:moveTo>
                  <a:pt x="0" y="0"/>
                </a:moveTo>
                <a:lnTo>
                  <a:pt x="2476506" y="0"/>
                </a:lnTo>
                <a:lnTo>
                  <a:pt x="2476506" y="1341440"/>
                </a:lnTo>
                <a:lnTo>
                  <a:pt x="0" y="1341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45779" y="5747680"/>
            <a:ext cx="2293477" cy="55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55"/>
              </a:lnSpc>
            </a:pPr>
            <a:r>
              <a:rPr lang="en-US" b="true" sz="1596" i="true" spc="1">
                <a:solidFill>
                  <a:srgbClr val="000000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I</a:t>
            </a:r>
            <a:r>
              <a:rPr lang="en-US" b="true" sz="1596" i="true" spc="1">
                <a:solidFill>
                  <a:srgbClr val="000000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nformación</a:t>
            </a:r>
          </a:p>
          <a:p>
            <a:pPr algn="r">
              <a:lnSpc>
                <a:spcPts val="2606"/>
              </a:lnSpc>
            </a:pPr>
            <a:r>
              <a:rPr lang="en-US" b="true" sz="3600" i="true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comercial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7817" y="6246219"/>
            <a:ext cx="1049922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b="true" sz="1200" i="true" spc="2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Página 7</a:t>
            </a:r>
            <a:r>
              <a:rPr lang="en-US" b="true" sz="1200" spc="2">
                <a:solidFill>
                  <a:srgbClr val="1A1A1A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 </a:t>
            </a:r>
            <a:r>
              <a:rPr lang="en-US" b="true" sz="1200" i="true" spc="2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de 11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3847" y="476421"/>
            <a:ext cx="7885409" cy="4086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5"/>
              </a:lnSpc>
            </a:pPr>
            <a:r>
              <a:rPr lang="en-US" b="true" sz="1603" i="true">
                <a:solidFill>
                  <a:srgbClr val="2C1D4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Validez de la Oferta</a:t>
            </a:r>
          </a:p>
          <a:p>
            <a:pPr algn="just">
              <a:lnSpc>
                <a:spcPts val="2245"/>
              </a:lnSpc>
            </a:pPr>
            <a:r>
              <a:rPr lang="en-US" b="true" sz="160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Esta propuesta tiene una validez de 15 días calendario a partir de su emisión.</a:t>
            </a:r>
          </a:p>
          <a:p>
            <a:pPr algn="just">
              <a:lnSpc>
                <a:spcPts val="2245"/>
              </a:lnSpc>
            </a:pPr>
          </a:p>
          <a:p>
            <a:pPr algn="just">
              <a:lnSpc>
                <a:spcPts val="2245"/>
              </a:lnSpc>
            </a:pPr>
            <a:r>
              <a:rPr lang="en-US" b="true" sz="1603" i="true">
                <a:solidFill>
                  <a:srgbClr val="2C1D4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Plazo de Entrega</a:t>
            </a:r>
          </a:p>
          <a:p>
            <a:pPr algn="just">
              <a:lnSpc>
                <a:spcPts val="2245"/>
              </a:lnSpc>
            </a:pPr>
            <a:r>
              <a:rPr lang="en-US" b="true" sz="160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El proyecto será entregado en un máximo de 90 días calendario tras la firma del contrato y acta de inicio.</a:t>
            </a:r>
          </a:p>
          <a:p>
            <a:pPr algn="just">
              <a:lnSpc>
                <a:spcPts val="2245"/>
              </a:lnSpc>
            </a:pPr>
          </a:p>
          <a:p>
            <a:pPr algn="just">
              <a:lnSpc>
                <a:spcPts val="2245"/>
              </a:lnSpc>
            </a:pPr>
            <a:r>
              <a:rPr lang="en-US" b="true" sz="1603" i="true">
                <a:solidFill>
                  <a:srgbClr val="2C1D4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Forma de Pago</a:t>
            </a:r>
          </a:p>
          <a:p>
            <a:pPr algn="just" marL="346303" indent="-173151" lvl="1">
              <a:lnSpc>
                <a:spcPts val="2245"/>
              </a:lnSpc>
              <a:buFont typeface="Arial"/>
              <a:buChar char="•"/>
            </a:pPr>
            <a:r>
              <a:rPr lang="en-US" b="true" sz="160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60% de anticipo al firmar el contrato.</a:t>
            </a:r>
          </a:p>
          <a:p>
            <a:pPr algn="just" marL="346303" indent="-173151" lvl="1">
              <a:lnSpc>
                <a:spcPts val="2245"/>
              </a:lnSpc>
              <a:buFont typeface="Arial"/>
              <a:buChar char="•"/>
            </a:pPr>
            <a:r>
              <a:rPr lang="en-US" b="true" sz="160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30% al momento de la instalación del sistema.</a:t>
            </a:r>
          </a:p>
          <a:p>
            <a:pPr algn="just" marL="346303" indent="-173151" lvl="1">
              <a:lnSpc>
                <a:spcPts val="2245"/>
              </a:lnSpc>
              <a:buFont typeface="Arial"/>
              <a:buChar char="•"/>
            </a:pPr>
            <a:r>
              <a:rPr lang="en-US" b="true" sz="160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10% cuando el sistema esté operativo y con permiso del Operador de Red (OR)</a:t>
            </a:r>
            <a:r>
              <a:rPr lang="en-US" b="true" sz="1603" i="true">
                <a:solidFill>
                  <a:srgbClr val="5782B5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.</a:t>
            </a:r>
          </a:p>
          <a:p>
            <a:pPr algn="just">
              <a:lnSpc>
                <a:spcPts val="2245"/>
              </a:lnSpc>
            </a:pPr>
          </a:p>
          <a:p>
            <a:pPr algn="just">
              <a:lnSpc>
                <a:spcPts val="2245"/>
              </a:lnSpc>
            </a:pPr>
          </a:p>
          <a:p>
            <a:pPr algn="just">
              <a:lnSpc>
                <a:spcPts val="1965"/>
              </a:lnSpc>
            </a:pPr>
          </a:p>
          <a:p>
            <a:pPr algn="just">
              <a:lnSpc>
                <a:spcPts val="1965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67616" cy="6841236"/>
          </a:xfrm>
          <a:custGeom>
            <a:avLst/>
            <a:gdLst/>
            <a:ahLst/>
            <a:cxnLst/>
            <a:rect r="r" b="b" t="t" l="l"/>
            <a:pathLst>
              <a:path h="6841236" w="12167616">
                <a:moveTo>
                  <a:pt x="0" y="0"/>
                </a:moveTo>
                <a:lnTo>
                  <a:pt x="12167616" y="0"/>
                </a:lnTo>
                <a:lnTo>
                  <a:pt x="12167616" y="6841236"/>
                </a:lnTo>
                <a:lnTo>
                  <a:pt x="0" y="6841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89060">
            <a:off x="1171956" y="844439"/>
            <a:ext cx="2816857" cy="2559796"/>
          </a:xfrm>
          <a:custGeom>
            <a:avLst/>
            <a:gdLst/>
            <a:ahLst/>
            <a:cxnLst/>
            <a:rect r="r" b="b" t="t" l="l"/>
            <a:pathLst>
              <a:path h="2559796" w="2816857">
                <a:moveTo>
                  <a:pt x="0" y="0"/>
                </a:moveTo>
                <a:lnTo>
                  <a:pt x="2816857" y="0"/>
                </a:lnTo>
                <a:lnTo>
                  <a:pt x="2816857" y="2559796"/>
                </a:lnTo>
                <a:lnTo>
                  <a:pt x="0" y="2559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6665852" y="4491733"/>
            <a:ext cx="2281552" cy="2349503"/>
          </a:xfrm>
          <a:custGeom>
            <a:avLst/>
            <a:gdLst/>
            <a:ahLst/>
            <a:cxnLst/>
            <a:rect r="r" b="b" t="t" l="l"/>
            <a:pathLst>
              <a:path h="2349503" w="2281552">
                <a:moveTo>
                  <a:pt x="0" y="0"/>
                </a:moveTo>
                <a:lnTo>
                  <a:pt x="2281552" y="0"/>
                </a:lnTo>
                <a:lnTo>
                  <a:pt x="2281552" y="2349503"/>
                </a:lnTo>
                <a:lnTo>
                  <a:pt x="0" y="2349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7169700">
            <a:off x="5083169" y="3791312"/>
            <a:ext cx="2816876" cy="2559758"/>
            <a:chOff x="0" y="0"/>
            <a:chExt cx="3755834" cy="34130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55771" cy="3412998"/>
            </a:xfrm>
            <a:custGeom>
              <a:avLst/>
              <a:gdLst/>
              <a:ahLst/>
              <a:cxnLst/>
              <a:rect r="r" b="b" t="t" l="l"/>
              <a:pathLst>
                <a:path h="3412998" w="3755771">
                  <a:moveTo>
                    <a:pt x="127" y="3412998"/>
                  </a:moveTo>
                  <a:lnTo>
                    <a:pt x="3755771" y="3412871"/>
                  </a:lnTo>
                  <a:lnTo>
                    <a:pt x="3755644" y="232664"/>
                  </a:lnTo>
                  <a:lnTo>
                    <a:pt x="3755644" y="232664"/>
                  </a:lnTo>
                  <a:lnTo>
                    <a:pt x="3624072" y="0"/>
                  </a:lnTo>
                  <a:lnTo>
                    <a:pt x="3624072" y="0"/>
                  </a:lnTo>
                  <a:lnTo>
                    <a:pt x="0" y="127"/>
                  </a:lnTo>
                  <a:lnTo>
                    <a:pt x="127" y="3412998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4313760">
            <a:off x="274330" y="2791873"/>
            <a:ext cx="2102710" cy="2002622"/>
          </a:xfrm>
          <a:custGeom>
            <a:avLst/>
            <a:gdLst/>
            <a:ahLst/>
            <a:cxnLst/>
            <a:rect r="r" b="b" t="t" l="l"/>
            <a:pathLst>
              <a:path h="2002622" w="2102710">
                <a:moveTo>
                  <a:pt x="0" y="0"/>
                </a:moveTo>
                <a:lnTo>
                  <a:pt x="2102710" y="0"/>
                </a:lnTo>
                <a:lnTo>
                  <a:pt x="2102710" y="2002621"/>
                </a:lnTo>
                <a:lnTo>
                  <a:pt x="0" y="20026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95360" y="0"/>
            <a:ext cx="3572256" cy="7020000"/>
          </a:xfrm>
          <a:custGeom>
            <a:avLst/>
            <a:gdLst/>
            <a:ahLst/>
            <a:cxnLst/>
            <a:rect r="r" b="b" t="t" l="l"/>
            <a:pathLst>
              <a:path h="7020000" w="3572256">
                <a:moveTo>
                  <a:pt x="0" y="0"/>
                </a:moveTo>
                <a:lnTo>
                  <a:pt x="3572256" y="0"/>
                </a:lnTo>
                <a:lnTo>
                  <a:pt x="3572256" y="7020000"/>
                </a:lnTo>
                <a:lnTo>
                  <a:pt x="0" y="7020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29" t="-22" r="-163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3235" y="5411149"/>
            <a:ext cx="2476506" cy="1341441"/>
          </a:xfrm>
          <a:custGeom>
            <a:avLst/>
            <a:gdLst/>
            <a:ahLst/>
            <a:cxnLst/>
            <a:rect r="r" b="b" t="t" l="l"/>
            <a:pathLst>
              <a:path h="1341441" w="2476506">
                <a:moveTo>
                  <a:pt x="0" y="0"/>
                </a:moveTo>
                <a:lnTo>
                  <a:pt x="2476506" y="0"/>
                </a:lnTo>
                <a:lnTo>
                  <a:pt x="2476506" y="1341440"/>
                </a:lnTo>
                <a:lnTo>
                  <a:pt x="0" y="1341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01411" y="5747680"/>
            <a:ext cx="4133202" cy="55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55"/>
              </a:lnSpc>
            </a:pPr>
            <a:r>
              <a:rPr lang="en-US" b="true" sz="1596" i="true" spc="1">
                <a:solidFill>
                  <a:srgbClr val="000000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i</a:t>
            </a:r>
            <a:r>
              <a:rPr lang="en-US" b="true" sz="1596" i="true" spc="1">
                <a:solidFill>
                  <a:srgbClr val="000000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nformación</a:t>
            </a:r>
          </a:p>
          <a:p>
            <a:pPr algn="r">
              <a:lnSpc>
                <a:spcPts val="2606"/>
              </a:lnSpc>
            </a:pPr>
            <a:r>
              <a:rPr lang="en-US" b="true" sz="3600" i="true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a tener en cuenta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1391" y="495906"/>
            <a:ext cx="7887662" cy="494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b="true" sz="1503" i="true">
                <a:solidFill>
                  <a:srgbClr val="2C1D4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Beneficios y Garantías</a:t>
            </a:r>
          </a:p>
          <a:p>
            <a:pPr algn="l" marL="324713" indent="-162357" lvl="1">
              <a:lnSpc>
                <a:spcPts val="2699"/>
              </a:lnSpc>
              <a:buFont typeface="Arial"/>
              <a:buChar char="•"/>
            </a:pPr>
            <a:r>
              <a:rPr lang="en-US" b="true" sz="150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Instalación llave en mano, incluyendo certificación RETIE y permisos de conexión conforme a la Resolución CREG 174 de 2021.</a:t>
            </a:r>
          </a:p>
          <a:p>
            <a:pPr algn="l" marL="324713" indent="-162357" lvl="1">
              <a:lnSpc>
                <a:spcPts val="2699"/>
              </a:lnSpc>
              <a:buFont typeface="Arial"/>
              <a:buChar char="•"/>
            </a:pPr>
            <a:r>
              <a:rPr lang="en-US" b="true" sz="150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Exoneración de IVA y aranceles para paneles solares e inversores, según la Ley 1955 de 2019.</a:t>
            </a:r>
          </a:p>
          <a:p>
            <a:pPr algn="l" marL="324713" indent="-162357" lvl="1">
              <a:lnSpc>
                <a:spcPts val="2699"/>
              </a:lnSpc>
              <a:buFont typeface="Arial"/>
              <a:buChar char="•"/>
            </a:pPr>
            <a:r>
              <a:rPr lang="en-US" b="true" sz="1503" i="true">
                <a:solidFill>
                  <a:srgbClr val="2C1D4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Be</a:t>
            </a:r>
            <a:r>
              <a:rPr lang="en-US" b="true" sz="1503" i="true">
                <a:solidFill>
                  <a:srgbClr val="2C1D4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neficios tributarios de la Ley 1715 de 2014, que incluyen:</a:t>
            </a:r>
          </a:p>
          <a:p>
            <a:pPr algn="l" marL="649426" indent="-216475" lvl="2">
              <a:lnSpc>
                <a:spcPts val="2699"/>
              </a:lnSpc>
              <a:buFont typeface="Arial"/>
              <a:buChar char="⚬"/>
            </a:pPr>
            <a:r>
              <a:rPr lang="en-US" b="true" sz="150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Exoneración de aranceles e IVA.</a:t>
            </a:r>
          </a:p>
          <a:p>
            <a:pPr algn="l" marL="649426" indent="-216475" lvl="2">
              <a:lnSpc>
                <a:spcPts val="2699"/>
              </a:lnSpc>
              <a:buFont typeface="Arial"/>
              <a:buChar char="⚬"/>
            </a:pPr>
            <a:r>
              <a:rPr lang="en-US" b="true" sz="150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Depreciación acelerada del proyecto en cinco años.</a:t>
            </a:r>
          </a:p>
          <a:p>
            <a:pPr algn="l" marL="649426" indent="-216475" lvl="2">
              <a:lnSpc>
                <a:spcPts val="2699"/>
              </a:lnSpc>
              <a:buFont typeface="Arial"/>
              <a:buChar char="⚬"/>
            </a:pPr>
            <a:r>
              <a:rPr lang="en-US" b="true" sz="150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Exoneración del pago de renta por el 50% del valor del </a:t>
            </a:r>
            <a:r>
              <a:rPr lang="en-US" b="true" sz="150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proyecto, descontable en cinco años.</a:t>
            </a:r>
          </a:p>
          <a:p>
            <a:pPr algn="l" marL="324713" indent="-162357" lvl="1">
              <a:lnSpc>
                <a:spcPts val="2699"/>
              </a:lnSpc>
              <a:buFont typeface="Arial"/>
              <a:buChar char="•"/>
            </a:pPr>
            <a:r>
              <a:rPr lang="en-US" b="true" sz="1503" i="true">
                <a:solidFill>
                  <a:srgbClr val="2C1D4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Garantías del sistema:</a:t>
            </a:r>
          </a:p>
          <a:p>
            <a:pPr algn="l" marL="649426" indent="-216475" lvl="2">
              <a:lnSpc>
                <a:spcPts val="2699"/>
              </a:lnSpc>
              <a:buFont typeface="Arial"/>
              <a:buChar char="⚬"/>
            </a:pPr>
            <a:r>
              <a:rPr lang="en-US" b="true" sz="150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5 años para la instalación.</a:t>
            </a:r>
          </a:p>
          <a:p>
            <a:pPr algn="l" marL="649426" indent="-216475" lvl="2">
              <a:lnSpc>
                <a:spcPts val="2699"/>
              </a:lnSpc>
              <a:buFont typeface="Arial"/>
              <a:buChar char="⚬"/>
            </a:pPr>
            <a:r>
              <a:rPr lang="en-US" b="true" sz="150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5 años para inversores, con opción de extensión hasta 20 años.</a:t>
            </a:r>
          </a:p>
          <a:p>
            <a:pPr algn="l" marL="649426" indent="-216475" lvl="2">
              <a:lnSpc>
                <a:spcPts val="2699"/>
              </a:lnSpc>
              <a:buFont typeface="Arial"/>
              <a:buChar char="⚬"/>
            </a:pPr>
            <a:r>
              <a:rPr lang="en-US" b="true" sz="150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25 años de generación para los paneles s</a:t>
            </a:r>
            <a:r>
              <a:rPr lang="en-US" b="true" sz="1503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olares.</a:t>
            </a:r>
          </a:p>
          <a:p>
            <a:pPr algn="l">
              <a:lnSpc>
                <a:spcPts val="210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67817" y="6246219"/>
            <a:ext cx="1049922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b="true" sz="1200" i="true" spc="2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Página 8</a:t>
            </a:r>
            <a:r>
              <a:rPr lang="en-US" b="true" sz="1200" spc="2">
                <a:solidFill>
                  <a:srgbClr val="1A1A1A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 </a:t>
            </a:r>
            <a:r>
              <a:rPr lang="en-US" b="true" sz="1200" i="true" spc="2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de 11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67616" cy="6841236"/>
          </a:xfrm>
          <a:custGeom>
            <a:avLst/>
            <a:gdLst/>
            <a:ahLst/>
            <a:cxnLst/>
            <a:rect r="r" b="b" t="t" l="l"/>
            <a:pathLst>
              <a:path h="6841236" w="12167616">
                <a:moveTo>
                  <a:pt x="0" y="0"/>
                </a:moveTo>
                <a:lnTo>
                  <a:pt x="12167616" y="0"/>
                </a:lnTo>
                <a:lnTo>
                  <a:pt x="12167616" y="6841236"/>
                </a:lnTo>
                <a:lnTo>
                  <a:pt x="0" y="6841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6665852" y="4491733"/>
            <a:ext cx="2281552" cy="2349503"/>
          </a:xfrm>
          <a:custGeom>
            <a:avLst/>
            <a:gdLst/>
            <a:ahLst/>
            <a:cxnLst/>
            <a:rect r="r" b="b" t="t" l="l"/>
            <a:pathLst>
              <a:path h="2349503" w="2281552">
                <a:moveTo>
                  <a:pt x="0" y="0"/>
                </a:moveTo>
                <a:lnTo>
                  <a:pt x="2281552" y="0"/>
                </a:lnTo>
                <a:lnTo>
                  <a:pt x="2281552" y="2349503"/>
                </a:lnTo>
                <a:lnTo>
                  <a:pt x="0" y="2349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89060">
            <a:off x="1171956" y="844439"/>
            <a:ext cx="2816857" cy="2559796"/>
          </a:xfrm>
          <a:custGeom>
            <a:avLst/>
            <a:gdLst/>
            <a:ahLst/>
            <a:cxnLst/>
            <a:rect r="r" b="b" t="t" l="l"/>
            <a:pathLst>
              <a:path h="2559796" w="2816857">
                <a:moveTo>
                  <a:pt x="0" y="0"/>
                </a:moveTo>
                <a:lnTo>
                  <a:pt x="2816857" y="0"/>
                </a:lnTo>
                <a:lnTo>
                  <a:pt x="2816857" y="2559796"/>
                </a:lnTo>
                <a:lnTo>
                  <a:pt x="0" y="2559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492180">
            <a:off x="2423903" y="3435991"/>
            <a:ext cx="2816857" cy="2559691"/>
          </a:xfrm>
          <a:custGeom>
            <a:avLst/>
            <a:gdLst/>
            <a:ahLst/>
            <a:cxnLst/>
            <a:rect r="r" b="b" t="t" l="l"/>
            <a:pathLst>
              <a:path h="2559691" w="2816857">
                <a:moveTo>
                  <a:pt x="0" y="0"/>
                </a:moveTo>
                <a:lnTo>
                  <a:pt x="2816857" y="0"/>
                </a:lnTo>
                <a:lnTo>
                  <a:pt x="2816857" y="2559692"/>
                </a:lnTo>
                <a:lnTo>
                  <a:pt x="0" y="25596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1022340">
            <a:off x="1430150" y="940013"/>
            <a:ext cx="2102710" cy="2002555"/>
            <a:chOff x="0" y="0"/>
            <a:chExt cx="2803614" cy="26700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03652" cy="2670048"/>
            </a:xfrm>
            <a:custGeom>
              <a:avLst/>
              <a:gdLst/>
              <a:ahLst/>
              <a:cxnLst/>
              <a:rect r="r" b="b" t="t" l="l"/>
              <a:pathLst>
                <a:path h="2670048" w="2803652">
                  <a:moveTo>
                    <a:pt x="0" y="0"/>
                  </a:moveTo>
                  <a:lnTo>
                    <a:pt x="0" y="2670048"/>
                  </a:lnTo>
                  <a:lnTo>
                    <a:pt x="2803652" y="2670048"/>
                  </a:lnTo>
                  <a:lnTo>
                    <a:pt x="2803652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593836" y="0"/>
            <a:ext cx="3573780" cy="6841236"/>
          </a:xfrm>
          <a:custGeom>
            <a:avLst/>
            <a:gdLst/>
            <a:ahLst/>
            <a:cxnLst/>
            <a:rect r="r" b="b" t="t" l="l"/>
            <a:pathLst>
              <a:path h="6841236" w="3573780">
                <a:moveTo>
                  <a:pt x="0" y="0"/>
                </a:moveTo>
                <a:lnTo>
                  <a:pt x="3573780" y="0"/>
                </a:lnTo>
                <a:lnTo>
                  <a:pt x="3573780" y="6841236"/>
                </a:lnTo>
                <a:lnTo>
                  <a:pt x="0" y="68412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51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80779" y="5230422"/>
            <a:ext cx="2476506" cy="1341441"/>
          </a:xfrm>
          <a:custGeom>
            <a:avLst/>
            <a:gdLst/>
            <a:ahLst/>
            <a:cxnLst/>
            <a:rect r="r" b="b" t="t" l="l"/>
            <a:pathLst>
              <a:path h="1341441" w="2476506">
                <a:moveTo>
                  <a:pt x="0" y="0"/>
                </a:moveTo>
                <a:lnTo>
                  <a:pt x="2476506" y="0"/>
                </a:lnTo>
                <a:lnTo>
                  <a:pt x="2476506" y="1341440"/>
                </a:lnTo>
                <a:lnTo>
                  <a:pt x="0" y="1341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06318" y="5727214"/>
            <a:ext cx="4133202" cy="55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55"/>
              </a:lnSpc>
            </a:pPr>
            <a:r>
              <a:rPr lang="en-US" b="true" sz="1596" i="true" spc="1">
                <a:solidFill>
                  <a:srgbClr val="000000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I</a:t>
            </a:r>
            <a:r>
              <a:rPr lang="en-US" b="true" sz="1596" i="true" spc="1">
                <a:solidFill>
                  <a:srgbClr val="000000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nformación</a:t>
            </a:r>
          </a:p>
          <a:p>
            <a:pPr algn="r">
              <a:lnSpc>
                <a:spcPts val="2606"/>
              </a:lnSpc>
            </a:pPr>
            <a:r>
              <a:rPr lang="en-US" b="true" sz="3600" i="true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a tener en cuenta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6785" y="276812"/>
            <a:ext cx="7802736" cy="562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92"/>
              </a:lnSpc>
            </a:pPr>
            <a:r>
              <a:rPr lang="en-US" b="true" sz="1500" i="true">
                <a:solidFill>
                  <a:srgbClr val="2C1D4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Especificaciones y Condiciones</a:t>
            </a:r>
          </a:p>
          <a:p>
            <a:pPr algn="just" marL="323850" indent="-161925" lvl="1">
              <a:lnSpc>
                <a:spcPts val="2692"/>
              </a:lnSpc>
              <a:buFont typeface="Arial"/>
              <a:buChar char="•"/>
            </a:pPr>
            <a:r>
              <a:rPr lang="en-US" b="true" sz="1500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Se requiere</a:t>
            </a:r>
            <a:r>
              <a:rPr lang="en-US" b="true" sz="1500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 que el cliente disponga de techos, muros o pisos en condiciones adecuadas para la instalación del sistema.</a:t>
            </a:r>
          </a:p>
          <a:p>
            <a:pPr algn="just" marL="323850" indent="-161925" lvl="1">
              <a:lnSpc>
                <a:spcPts val="2692"/>
              </a:lnSpc>
              <a:buFont typeface="Arial"/>
              <a:buChar char="•"/>
            </a:pPr>
            <a:r>
              <a:rPr lang="en-US" b="true" sz="1500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Se podrán ofrecer mejoras estructurales si es necesario.</a:t>
            </a:r>
          </a:p>
          <a:p>
            <a:pPr algn="just" marL="323850" indent="-161925" lvl="1">
              <a:lnSpc>
                <a:spcPts val="2692"/>
              </a:lnSpc>
              <a:buFont typeface="Arial"/>
              <a:buChar char="•"/>
            </a:pPr>
            <a:r>
              <a:rPr lang="en-US" b="true" sz="1500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El cliente debe contar con un espacio seguro, bajo techo y con control de acceso para la instalación de los equipos electrónicos.</a:t>
            </a:r>
          </a:p>
          <a:p>
            <a:pPr algn="just" marL="323850" indent="-161925" lvl="1">
              <a:lnSpc>
                <a:spcPts val="2692"/>
              </a:lnSpc>
              <a:buFont typeface="Arial"/>
              <a:buChar char="•"/>
            </a:pPr>
            <a:r>
              <a:rPr lang="en-US" b="true" sz="1500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No se incluyen movimientos de tierra ni traslados de acometidas eléctricas existentes, aunque se pueden ofertar bajo solicitud.</a:t>
            </a:r>
          </a:p>
          <a:p>
            <a:pPr algn="just" marL="323850" indent="-161925" lvl="1">
              <a:lnSpc>
                <a:spcPts val="2692"/>
              </a:lnSpc>
              <a:buFont typeface="Arial"/>
              <a:buChar char="•"/>
            </a:pPr>
            <a:r>
              <a:rPr lang="en-US" b="true" sz="1500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Se incluirá un sistema de monitoreo en línea para visualizar la generación y el balance energético, para lo cual el cliente debe facilitar un punto de conexión ethernet o wifi con acceso a internet.</a:t>
            </a:r>
          </a:p>
          <a:p>
            <a:pPr algn="just" marL="323850" indent="-161925" lvl="1">
              <a:lnSpc>
                <a:spcPts val="2692"/>
              </a:lnSpc>
              <a:buFont typeface="Arial"/>
              <a:buChar char="•"/>
            </a:pPr>
            <a:r>
              <a:rPr lang="en-US" b="true" sz="1500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No se considera la instalación de un sistema de apantallamiento ni de compensación reactiva, pero estos servicios pueden ser cotizados aparte.</a:t>
            </a:r>
          </a:p>
          <a:p>
            <a:pPr algn="just" marL="323850" indent="-161925" lvl="1">
              <a:lnSpc>
                <a:spcPts val="2692"/>
              </a:lnSpc>
              <a:buFont typeface="Arial"/>
              <a:buChar char="•"/>
            </a:pPr>
            <a:r>
              <a:rPr lang="en-US" b="true" sz="1500" i="true">
                <a:solidFill>
                  <a:srgbClr val="7F7F7F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La viabilidad del proyecto, el diseño, la construcción y la instalación del sistema fotovoltaico están incluidos en la propuesta.</a:t>
            </a:r>
          </a:p>
          <a:p>
            <a:pPr algn="just">
              <a:lnSpc>
                <a:spcPts val="2692"/>
              </a:lnSpc>
            </a:pPr>
          </a:p>
          <a:p>
            <a:pPr algn="just">
              <a:lnSpc>
                <a:spcPts val="252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67817" y="6246219"/>
            <a:ext cx="1049922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b="true" sz="1200" i="true" spc="2">
                <a:solidFill>
                  <a:srgbClr val="1A1A1A"/>
                </a:solidFill>
                <a:latin typeface="Sansation Bold Italics"/>
                <a:ea typeface="Sansation Bold Italics"/>
                <a:cs typeface="Sansation Bold Italics"/>
                <a:sym typeface="Sansation Bold Italics"/>
              </a:rPr>
              <a:t>Página 9 de 11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DAGnibMU-6M</dc:identifier>
  <dcterms:modified xsi:type="dcterms:W3CDTF">2011-08-01T06:04:30Z</dcterms:modified>
  <cp:revision>1</cp:revision>
  <dc:title> COT ONGRID SILVOTECNIA ANGOSTURA</dc:title>
</cp:coreProperties>
</file>